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332C20"/>
          </a:solidFill>
        </a:fill>
      </a:tcStyle>
    </a:lastRow>
    <a:firstRow>
      <a:tcTxStyle b="on" i="off">
        <a:fontRef idx="minor">
          <a:srgbClr val="332C20"/>
        </a:fontRef>
        <a:srgbClr val="332C2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77" name="Shape 77"/>
          <p:cNvSpPr/>
          <p:nvPr>
            <p:ph type="sldImg"/>
          </p:nvPr>
        </p:nvSpPr>
        <p:spPr>
          <a:xfrm>
            <a:off x="1143000" y="685800"/>
            <a:ext cx="4572000" cy="3429000"/>
          </a:xfrm>
          <a:prstGeom prst="rect">
            <a:avLst/>
          </a:prstGeom>
        </p:spPr>
        <p:txBody>
          <a:bodyPr/>
          <a:lstStyle/>
          <a:p>
            <a:pPr/>
          </a:p>
        </p:txBody>
      </p:sp>
      <p:sp>
        <p:nvSpPr>
          <p:cNvPr id="78" name="Shape 7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chemeClr val="accent1"/>
        </a:solidFill>
        <a:latin typeface="+mn-lt"/>
        <a:ea typeface="+mn-ea"/>
        <a:cs typeface="+mn-cs"/>
        <a:sym typeface="Trebuchet MS"/>
      </a:defRPr>
    </a:lvl1pPr>
    <a:lvl2pPr indent="228600" defTabSz="457200" latinLnBrk="0">
      <a:defRPr sz="1200">
        <a:solidFill>
          <a:schemeClr val="accent1"/>
        </a:solidFill>
        <a:latin typeface="+mn-lt"/>
        <a:ea typeface="+mn-ea"/>
        <a:cs typeface="+mn-cs"/>
        <a:sym typeface="Trebuchet MS"/>
      </a:defRPr>
    </a:lvl2pPr>
    <a:lvl3pPr indent="457200" defTabSz="457200" latinLnBrk="0">
      <a:defRPr sz="1200">
        <a:solidFill>
          <a:schemeClr val="accent1"/>
        </a:solidFill>
        <a:latin typeface="+mn-lt"/>
        <a:ea typeface="+mn-ea"/>
        <a:cs typeface="+mn-cs"/>
        <a:sym typeface="Trebuchet MS"/>
      </a:defRPr>
    </a:lvl3pPr>
    <a:lvl4pPr indent="685800" defTabSz="457200" latinLnBrk="0">
      <a:defRPr sz="1200">
        <a:solidFill>
          <a:schemeClr val="accent1"/>
        </a:solidFill>
        <a:latin typeface="+mn-lt"/>
        <a:ea typeface="+mn-ea"/>
        <a:cs typeface="+mn-cs"/>
        <a:sym typeface="Trebuchet MS"/>
      </a:defRPr>
    </a:lvl4pPr>
    <a:lvl5pPr indent="914400" defTabSz="457200" latinLnBrk="0">
      <a:defRPr sz="1200">
        <a:solidFill>
          <a:schemeClr val="accent1"/>
        </a:solidFill>
        <a:latin typeface="+mn-lt"/>
        <a:ea typeface="+mn-ea"/>
        <a:cs typeface="+mn-cs"/>
        <a:sym typeface="Trebuchet MS"/>
      </a:defRPr>
    </a:lvl5pPr>
    <a:lvl6pPr indent="1143000" defTabSz="457200" latinLnBrk="0">
      <a:defRPr sz="1200">
        <a:solidFill>
          <a:schemeClr val="accent1"/>
        </a:solidFill>
        <a:latin typeface="+mn-lt"/>
        <a:ea typeface="+mn-ea"/>
        <a:cs typeface="+mn-cs"/>
        <a:sym typeface="Trebuchet MS"/>
      </a:defRPr>
    </a:lvl6pPr>
    <a:lvl7pPr indent="1371600" defTabSz="457200" latinLnBrk="0">
      <a:defRPr sz="1200">
        <a:solidFill>
          <a:schemeClr val="accent1"/>
        </a:solidFill>
        <a:latin typeface="+mn-lt"/>
        <a:ea typeface="+mn-ea"/>
        <a:cs typeface="+mn-cs"/>
        <a:sym typeface="Trebuchet MS"/>
      </a:defRPr>
    </a:lvl7pPr>
    <a:lvl8pPr indent="1600200" defTabSz="457200" latinLnBrk="0">
      <a:defRPr sz="1200">
        <a:solidFill>
          <a:schemeClr val="accent1"/>
        </a:solidFill>
        <a:latin typeface="+mn-lt"/>
        <a:ea typeface="+mn-ea"/>
        <a:cs typeface="+mn-cs"/>
        <a:sym typeface="Trebuchet MS"/>
      </a:defRPr>
    </a:lvl8pPr>
    <a:lvl9pPr indent="1828800" defTabSz="457200" latinLnBrk="0">
      <a:defRPr sz="12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Shape 87"/>
          <p:cNvSpPr/>
          <p:nvPr>
            <p:ph type="sldImg"/>
          </p:nvPr>
        </p:nvSpPr>
        <p:spPr>
          <a:prstGeom prst="rect">
            <a:avLst/>
          </a:prstGeom>
        </p:spPr>
        <p:txBody>
          <a:bodyPr/>
          <a:lstStyle/>
          <a:p>
            <a:pPr/>
          </a:p>
        </p:txBody>
      </p:sp>
      <p:sp>
        <p:nvSpPr>
          <p:cNvPr id="88" name="Shape 88"/>
          <p:cNvSpPr/>
          <p:nvPr>
            <p:ph type="body" sz="quarter" idx="1"/>
          </p:nvPr>
        </p:nvSpPr>
        <p:spPr>
          <a:prstGeom prst="rect">
            <a:avLst/>
          </a:prstGeom>
        </p:spPr>
        <p:txBody>
          <a:bodyPr/>
          <a:lstStyle>
            <a:lvl1pPr>
              <a:defRPr sz="1700"/>
            </a:lvl1pPr>
          </a:lstStyle>
          <a:p>
            <a:pPr/>
            <a:r>
              <a:t>In this lecture, we will be talking about probabilistic ranking models, which is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Shape 320"/>
          <p:cNvSpPr/>
          <p:nvPr>
            <p:ph type="sldImg"/>
          </p:nvPr>
        </p:nvSpPr>
        <p:spPr>
          <a:prstGeom prst="rect">
            <a:avLst/>
          </a:prstGeom>
        </p:spPr>
        <p:txBody>
          <a:bodyPr/>
          <a:lstStyle/>
          <a:p>
            <a:pPr/>
          </a:p>
        </p:txBody>
      </p:sp>
      <p:sp>
        <p:nvSpPr>
          <p:cNvPr id="321" name="Shape 32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hape 432"/>
          <p:cNvSpPr/>
          <p:nvPr>
            <p:ph type="sldImg"/>
          </p:nvPr>
        </p:nvSpPr>
        <p:spPr>
          <a:prstGeom prst="rect">
            <a:avLst/>
          </a:prstGeom>
        </p:spPr>
        <p:txBody>
          <a:bodyPr/>
          <a:lstStyle/>
          <a:p>
            <a:pPr/>
          </a:p>
        </p:txBody>
      </p:sp>
      <p:sp>
        <p:nvSpPr>
          <p:cNvPr id="433" name="Shape 43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Shape 488"/>
          <p:cNvSpPr/>
          <p:nvPr>
            <p:ph type="sldImg"/>
          </p:nvPr>
        </p:nvSpPr>
        <p:spPr>
          <a:prstGeom prst="rect">
            <a:avLst/>
          </a:prstGeom>
        </p:spPr>
        <p:txBody>
          <a:bodyPr/>
          <a:lstStyle/>
          <a:p>
            <a:pPr/>
          </a:p>
        </p:txBody>
      </p:sp>
      <p:sp>
        <p:nvSpPr>
          <p:cNvPr id="489" name="Shape 48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 name="Shape 93"/>
          <p:cNvSpPr/>
          <p:nvPr>
            <p:ph type="sldImg"/>
          </p:nvPr>
        </p:nvSpPr>
        <p:spPr>
          <a:prstGeom prst="rect">
            <a:avLst/>
          </a:prstGeom>
        </p:spPr>
        <p:txBody>
          <a:bodyPr/>
          <a:lstStyle/>
          <a:p>
            <a:pPr/>
          </a:p>
        </p:txBody>
      </p:sp>
      <p:sp>
        <p:nvSpPr>
          <p:cNvPr id="94" name="Shape 94"/>
          <p:cNvSpPr/>
          <p:nvPr>
            <p:ph type="body" sz="quarter" idx="1"/>
          </p:nvPr>
        </p:nvSpPr>
        <p:spPr>
          <a:prstGeom prst="rect">
            <a:avLst/>
          </a:prstGeom>
        </p:spPr>
        <p:txBody>
          <a:bodyPr/>
          <a:lstStyle/>
          <a:p>
            <a:pPr>
              <a:defRPr sz="1800"/>
            </a:pPr>
            <a:r>
              <a:t>For the simplest method for learning to rank, we can simply leverage a binary classification or a regression algorithm, where in classification, we retrieve the documents where the predicted label is 1, and in regression, we rank the documents based on their predicted score. </a:t>
            </a:r>
          </a:p>
          <a:p>
            <a:pPr>
              <a:defRPr sz="1800"/>
            </a:pPr>
          </a:p>
          <a:p>
            <a:pPr>
              <a:defRPr sz="1800"/>
            </a:pPr>
            <a:r>
              <a:t>Next we talked about two learning to rank algorithms, i.e., MART and RankNet.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Shape 593"/>
          <p:cNvSpPr/>
          <p:nvPr>
            <p:ph type="sldImg"/>
          </p:nvPr>
        </p:nvSpPr>
        <p:spPr>
          <a:prstGeom prst="rect">
            <a:avLst/>
          </a:prstGeom>
        </p:spPr>
        <p:txBody>
          <a:bodyPr/>
          <a:lstStyle/>
          <a:p>
            <a:pPr/>
          </a:p>
        </p:txBody>
      </p:sp>
      <p:sp>
        <p:nvSpPr>
          <p:cNvPr id="594" name="Shape 594"/>
          <p:cNvSpPr/>
          <p:nvPr>
            <p:ph type="body" sz="quarter" idx="1"/>
          </p:nvPr>
        </p:nvSpPr>
        <p:spPr>
          <a:prstGeom prst="rect">
            <a:avLst/>
          </a:prstGeom>
        </p:spPr>
        <p:txBody>
          <a:bodyPr/>
          <a:lstStyle/>
          <a:p>
            <a:pPr>
              <a:defRPr sz="1600"/>
            </a:pPr>
            <a:r>
              <a:t>So this motivates us to introduce a new family of neural architecture called recurrent neural network. </a:t>
            </a:r>
          </a:p>
          <a:p>
            <a:pPr>
              <a:defRPr sz="1600"/>
            </a:pPr>
          </a:p>
          <a:p>
            <a:pPr>
              <a:defRPr sz="1600"/>
            </a:pPr>
            <a:r>
              <a:t>This is a simplified diagram that shows you the most important features of an RNN. </a:t>
            </a:r>
          </a:p>
          <a:p>
            <a:pPr>
              <a:defRPr sz="1600"/>
            </a:pPr>
          </a:p>
          <a:p>
            <a:pPr>
              <a:defRPr sz="1600"/>
            </a:pPr>
            <a:r>
              <a:t>We gave a sequence "mary has a little", but this sequence can be of any length. Different from the previous model, the number of hidden states here are the same as the input length. </a:t>
            </a:r>
          </a:p>
          <a:p>
            <a:pPr>
              <a:defRPr sz="1600"/>
            </a:pPr>
          </a:p>
          <a:p>
            <a:pPr>
              <a:defRPr sz="1600"/>
            </a:pPr>
            <a:r>
              <a:t>Each hidden state is the output of the previous hidden state and the input at the next step, it looks like h_t is mutating over time, so we call t the time step, and this recurrent network architecture is like a time series. </a:t>
            </a:r>
          </a:p>
          <a:p>
            <a:pPr>
              <a:defRPr sz="1600"/>
            </a:pPr>
          </a:p>
          <a:p>
            <a:pPr>
              <a:defRPr sz="1600"/>
            </a:pPr>
            <a:r>
              <a:t>One question is where we get this initial hidden state h0 from? It can either be a parameter that you learn from the network, or it can be zero. </a:t>
            </a:r>
          </a:p>
          <a:p>
            <a:pPr>
              <a:defRPr sz="1600"/>
            </a:pPr>
          </a:p>
          <a:p>
            <a:pPr>
              <a:defRPr sz="1600"/>
            </a:pPr>
            <a:r>
              <a:t>The important thing here is that the same matrix W_h is applied at every time step. This allows us to process any length of input without having to increase the number of parameters. Because we just apply the same transformation in every step. </a:t>
            </a:r>
          </a:p>
          <a:p>
            <a:pPr>
              <a:defRPr sz="1600"/>
            </a:pPr>
          </a:p>
          <a:p>
            <a:pPr>
              <a:defRPr sz="1600"/>
            </a:pPr>
            <a:r>
              <a:t>These y hats are optional, because the training of rnn doesn't have to rely on them. There are essentially two ways to train a recurrent neural network:</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p>
            <a:pPr>
              <a:defRPr sz="1600"/>
            </a:pPr>
            <a:r>
              <a:t>So The first method for training an RNN is language modeling. </a:t>
            </a:r>
          </a:p>
          <a:p>
            <a:pPr>
              <a:defRPr sz="1600"/>
            </a:pPr>
          </a:p>
          <a:p>
            <a:pPr>
              <a:defRPr sz="1600"/>
            </a:pPr>
            <a:r>
              <a:t>Language modeling means we are training the model such that it tries to predict the next word. For example, we can use the cross entropy loss, where y_{t,w} are the ground truth and log_{hat{y_{t,w}}} are the predictions</a:t>
            </a:r>
          </a:p>
          <a:p>
            <a:pPr>
              <a:defRPr sz="1600"/>
            </a:pPr>
          </a:p>
          <a:p>
            <a:pPr>
              <a:defRPr sz="1600"/>
            </a:pPr>
            <a:r>
              <a:t>So each y_{t,w} is the ground truth, which is a one hot vector, and these are the values of log_{hat{y_{t,w}}} which are the predictions for the probability of each word. So the cross entropy loss would be equal to this summation, for mary...</a:t>
            </a:r>
          </a:p>
          <a:p>
            <a:pPr>
              <a:defRPr sz="1600"/>
            </a:pPr>
          </a:p>
          <a:p>
            <a:pPr>
              <a:defRPr sz="1600"/>
            </a:pPr>
            <a:r>
              <a:t>And the goal of the training is to train the weights W here so that this sum is minimized</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1" name="Shape 751"/>
          <p:cNvSpPr/>
          <p:nvPr>
            <p:ph type="sldImg"/>
          </p:nvPr>
        </p:nvSpPr>
        <p:spPr>
          <a:prstGeom prst="rect">
            <a:avLst/>
          </a:prstGeom>
        </p:spPr>
        <p:txBody>
          <a:bodyPr/>
          <a:lstStyle/>
          <a:p>
            <a:pPr/>
          </a:p>
        </p:txBody>
      </p:sp>
      <p:sp>
        <p:nvSpPr>
          <p:cNvPr id="752" name="Shape 752"/>
          <p:cNvSpPr/>
          <p:nvPr>
            <p:ph type="body" sz="quarter" idx="1"/>
          </p:nvPr>
        </p:nvSpPr>
        <p:spPr>
          <a:prstGeom prst="rect">
            <a:avLst/>
          </a:prstGeom>
        </p:spPr>
        <p:txBody>
          <a:bodyPr/>
          <a:lstStyle>
            <a:lvl1pPr>
              <a:defRPr sz="1600"/>
            </a:lvl1pPr>
          </a:lstStyle>
          <a:p>
            <a:pPr/>
            <a:r>
              <a:t>A SECOND method for training an RNN is text classification. For example, we can train the network for the sentiment analysis task. In this case, we are not using y1, y2, y3. Instead, for each sentence, we only use one of the output softmax, which is the last one y_4. We also adjust the size of this U such that the output yhat is a vector of size 3 instead of V. For each, sentence we compute *one* cross entropy loss.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2" name="Shape 762"/>
          <p:cNvSpPr/>
          <p:nvPr>
            <p:ph type="sldImg"/>
          </p:nvPr>
        </p:nvSpPr>
        <p:spPr>
          <a:prstGeom prst="rect">
            <a:avLst/>
          </a:prstGeom>
        </p:spPr>
        <p:txBody>
          <a:bodyPr/>
          <a:lstStyle/>
          <a:p>
            <a:pPr/>
          </a:p>
        </p:txBody>
      </p:sp>
      <p:sp>
        <p:nvSpPr>
          <p:cNvPr id="763" name="Shape 763"/>
          <p:cNvSpPr/>
          <p:nvPr>
            <p:ph type="body" sz="quarter" idx="1"/>
          </p:nvPr>
        </p:nvSpPr>
        <p:spPr>
          <a:prstGeom prst="rect">
            <a:avLst/>
          </a:prstGeom>
        </p:spPr>
        <p:txBody>
          <a:bodyPr/>
          <a:lstStyle>
            <a:lvl1pPr>
              <a:defRPr sz="2100"/>
            </a:lvl1pPr>
          </a:lstStyle>
          <a:p>
            <a:pPr/>
            <a:r>
              <a:t>Previously we learned that you can use gradient descent to train an RNN. However, if you have a very large corpus, computing J(theta) across the entire corpus and taking the derivative is too expensive. So in practice, we can use stochastic gradient descent. Different from GD, SGD only takes a small batch of examples for the gradient each time, for example, 16 or 32 examples, which are randomly sampled from the entire dataset. this allows the gradient descent to move faster: we can proceed after each batch, instead of waiting for the entire corpus.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Shape 768"/>
          <p:cNvSpPr/>
          <p:nvPr>
            <p:ph type="sldImg"/>
          </p:nvPr>
        </p:nvSpPr>
        <p:spPr>
          <a:prstGeom prst="rect">
            <a:avLst/>
          </a:prstGeom>
        </p:spPr>
        <p:txBody>
          <a:bodyPr/>
          <a:lstStyle/>
          <a:p>
            <a:pPr/>
          </a:p>
        </p:txBody>
      </p:sp>
      <p:sp>
        <p:nvSpPr>
          <p:cNvPr id="769" name="Shape 769"/>
          <p:cNvSpPr/>
          <p:nvPr>
            <p:ph type="body" sz="quarter" idx="1"/>
          </p:nvPr>
        </p:nvSpPr>
        <p:spPr>
          <a:prstGeom prst="rect">
            <a:avLst/>
          </a:prstGeom>
        </p:spPr>
        <p:txBody>
          <a:bodyPr/>
          <a:lstStyle/>
          <a:p>
            <a:pPr>
              <a:defRPr sz="1600"/>
            </a:pPr>
            <a:r>
              <a:t>What are some advantages and disadvantages of the RNN model?</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7" name="Shape 777"/>
          <p:cNvSpPr/>
          <p:nvPr>
            <p:ph type="sldImg"/>
          </p:nvPr>
        </p:nvSpPr>
        <p:spPr>
          <a:prstGeom prst="rect">
            <a:avLst/>
          </a:prstGeom>
        </p:spPr>
        <p:txBody>
          <a:bodyPr/>
          <a:lstStyle/>
          <a:p>
            <a:pPr/>
          </a:p>
        </p:txBody>
      </p:sp>
      <p:sp>
        <p:nvSpPr>
          <p:cNvPr id="778" name="Shape 778"/>
          <p:cNvSpPr/>
          <p:nvPr>
            <p:ph type="body" sz="quarter" idx="1"/>
          </p:nvPr>
        </p:nvSpPr>
        <p:spPr>
          <a:prstGeom prst="rect">
            <a:avLst/>
          </a:prstGeom>
        </p:spPr>
        <p:txBody>
          <a:bodyPr/>
          <a:lstStyle/>
          <a:p>
            <a:pPr>
              <a:defRPr sz="1600"/>
            </a:pPr>
            <a:r>
              <a:t>https://d2l.ai/chapter_recurrent-neural-networks/bptt.html</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9" name="Shape 869"/>
          <p:cNvSpPr/>
          <p:nvPr>
            <p:ph type="sldImg"/>
          </p:nvPr>
        </p:nvSpPr>
        <p:spPr>
          <a:prstGeom prst="rect">
            <a:avLst/>
          </a:prstGeom>
        </p:spPr>
        <p:txBody>
          <a:bodyPr/>
          <a:lstStyle/>
          <a:p>
            <a:pPr/>
          </a:p>
        </p:txBody>
      </p:sp>
      <p:sp>
        <p:nvSpPr>
          <p:cNvPr id="870" name="Shape 87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9" name="Shape 929"/>
          <p:cNvSpPr/>
          <p:nvPr>
            <p:ph type="sldImg"/>
          </p:nvPr>
        </p:nvSpPr>
        <p:spPr>
          <a:prstGeom prst="rect">
            <a:avLst/>
          </a:prstGeom>
        </p:spPr>
        <p:txBody>
          <a:bodyPr/>
          <a:lstStyle/>
          <a:p>
            <a:pPr/>
          </a:p>
        </p:txBody>
      </p:sp>
      <p:sp>
        <p:nvSpPr>
          <p:cNvPr id="930" name="Shape 930"/>
          <p:cNvSpPr/>
          <p:nvPr>
            <p:ph type="body" sz="quarter" idx="1"/>
          </p:nvPr>
        </p:nvSpPr>
        <p:spPr>
          <a:prstGeom prst="rect">
            <a:avLst/>
          </a:prstGeom>
        </p:spPr>
        <p:txBody>
          <a:bodyPr/>
          <a:lstStyle/>
          <a:p>
            <a:pPr/>
            <a:r>
              <a:t>http://www.wildml.com/2015/10/recurrent-neural-networks-tutorial-part-3-backpropagation-through-time-and-vanishing-gradients/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8" name="Shape 938"/>
          <p:cNvSpPr/>
          <p:nvPr>
            <p:ph type="sldImg"/>
          </p:nvPr>
        </p:nvSpPr>
        <p:spPr>
          <a:prstGeom prst="rect">
            <a:avLst/>
          </a:prstGeom>
        </p:spPr>
        <p:txBody>
          <a:bodyPr/>
          <a:lstStyle/>
          <a:p>
            <a:pPr/>
          </a:p>
        </p:txBody>
      </p:sp>
      <p:sp>
        <p:nvSpPr>
          <p:cNvPr id="939" name="Shape 93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3" name="Shape 943"/>
          <p:cNvSpPr/>
          <p:nvPr>
            <p:ph type="sldImg"/>
          </p:nvPr>
        </p:nvSpPr>
        <p:spPr>
          <a:prstGeom prst="rect">
            <a:avLst/>
          </a:prstGeom>
        </p:spPr>
        <p:txBody>
          <a:bodyPr/>
          <a:lstStyle/>
          <a:p>
            <a:pPr/>
          </a:p>
        </p:txBody>
      </p:sp>
      <p:sp>
        <p:nvSpPr>
          <p:cNvPr id="944" name="Shape 94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Shape 135"/>
          <p:cNvSpPr/>
          <p:nvPr>
            <p:ph type="sldImg"/>
          </p:nvPr>
        </p:nvSpPr>
        <p:spPr>
          <a:prstGeom prst="rect">
            <a:avLst/>
          </a:prstGeom>
        </p:spPr>
        <p:txBody>
          <a:bodyPr/>
          <a:lstStyle/>
          <a:p>
            <a:pPr/>
          </a:p>
        </p:txBody>
      </p:sp>
      <p:sp>
        <p:nvSpPr>
          <p:cNvPr id="136" name="Shape 13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9" name="Shape 949"/>
          <p:cNvSpPr/>
          <p:nvPr>
            <p:ph type="sldImg"/>
          </p:nvPr>
        </p:nvSpPr>
        <p:spPr>
          <a:prstGeom prst="rect">
            <a:avLst/>
          </a:prstGeom>
        </p:spPr>
        <p:txBody>
          <a:bodyPr/>
          <a:lstStyle/>
          <a:p>
            <a:pPr/>
          </a:p>
        </p:txBody>
      </p:sp>
      <p:sp>
        <p:nvSpPr>
          <p:cNvPr id="950" name="Shape 95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2" name="Shape 1032"/>
          <p:cNvSpPr/>
          <p:nvPr>
            <p:ph type="sldImg"/>
          </p:nvPr>
        </p:nvSpPr>
        <p:spPr>
          <a:prstGeom prst="rect">
            <a:avLst/>
          </a:prstGeom>
        </p:spPr>
        <p:txBody>
          <a:bodyPr/>
          <a:lstStyle/>
          <a:p>
            <a:pPr/>
          </a:p>
        </p:txBody>
      </p:sp>
      <p:sp>
        <p:nvSpPr>
          <p:cNvPr id="1033" name="Shape 1033"/>
          <p:cNvSpPr/>
          <p:nvPr>
            <p:ph type="body" sz="quarter" idx="1"/>
          </p:nvPr>
        </p:nvSpPr>
        <p:spPr>
          <a:prstGeom prst="rect">
            <a:avLst/>
          </a:prstGeom>
        </p:spPr>
        <p:txBody>
          <a:bodyPr/>
          <a:lstStyle/>
          <a:p>
            <a:pPr/>
            <a:r>
              <a:t>There are three ways for word embedding: fix, or fine tune, or random initialize</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 name="Shape 1041"/>
          <p:cNvSpPr/>
          <p:nvPr>
            <p:ph type="sldImg"/>
          </p:nvPr>
        </p:nvSpPr>
        <p:spPr>
          <a:prstGeom prst="rect">
            <a:avLst/>
          </a:prstGeom>
        </p:spPr>
        <p:txBody>
          <a:bodyPr/>
          <a:lstStyle/>
          <a:p>
            <a:pPr/>
          </a:p>
        </p:txBody>
      </p:sp>
      <p:sp>
        <p:nvSpPr>
          <p:cNvPr id="1042" name="Shape 104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1" name="Shape 1051"/>
          <p:cNvSpPr/>
          <p:nvPr>
            <p:ph type="sldImg"/>
          </p:nvPr>
        </p:nvSpPr>
        <p:spPr>
          <a:prstGeom prst="rect">
            <a:avLst/>
          </a:prstGeom>
        </p:spPr>
        <p:txBody>
          <a:bodyPr/>
          <a:lstStyle/>
          <a:p>
            <a:pPr/>
          </a:p>
        </p:txBody>
      </p:sp>
      <p:sp>
        <p:nvSpPr>
          <p:cNvPr id="1052" name="Shape 105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8" name="Shape 1058"/>
          <p:cNvSpPr/>
          <p:nvPr>
            <p:ph type="sldImg"/>
          </p:nvPr>
        </p:nvSpPr>
        <p:spPr>
          <a:prstGeom prst="rect">
            <a:avLst/>
          </a:prstGeom>
        </p:spPr>
        <p:txBody>
          <a:bodyPr/>
          <a:lstStyle/>
          <a:p>
            <a:pPr/>
          </a:p>
        </p:txBody>
      </p:sp>
      <p:sp>
        <p:nvSpPr>
          <p:cNvPr id="1059" name="Shape 105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Shape 1066"/>
          <p:cNvSpPr/>
          <p:nvPr>
            <p:ph type="sldImg"/>
          </p:nvPr>
        </p:nvSpPr>
        <p:spPr>
          <a:prstGeom prst="rect">
            <a:avLst/>
          </a:prstGeom>
        </p:spPr>
        <p:txBody>
          <a:bodyPr/>
          <a:lstStyle/>
          <a:p>
            <a:pPr/>
          </a:p>
        </p:txBody>
      </p:sp>
      <p:sp>
        <p:nvSpPr>
          <p:cNvPr id="1067" name="Shape 106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2" name="Shape 1072"/>
          <p:cNvSpPr/>
          <p:nvPr>
            <p:ph type="sldImg"/>
          </p:nvPr>
        </p:nvSpPr>
        <p:spPr>
          <a:prstGeom prst="rect">
            <a:avLst/>
          </a:prstGeom>
        </p:spPr>
        <p:txBody>
          <a:bodyPr/>
          <a:lstStyle/>
          <a:p>
            <a:pPr/>
          </a:p>
        </p:txBody>
      </p:sp>
      <p:sp>
        <p:nvSpPr>
          <p:cNvPr id="1073" name="Shape 107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5" name="Shape 1085"/>
          <p:cNvSpPr/>
          <p:nvPr>
            <p:ph type="sldImg"/>
          </p:nvPr>
        </p:nvSpPr>
        <p:spPr>
          <a:prstGeom prst="rect">
            <a:avLst/>
          </a:prstGeom>
        </p:spPr>
        <p:txBody>
          <a:bodyPr/>
          <a:lstStyle/>
          <a:p>
            <a:pPr/>
          </a:p>
        </p:txBody>
      </p:sp>
      <p:sp>
        <p:nvSpPr>
          <p:cNvPr id="1086" name="Shape 108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1" name="Shape 1091"/>
          <p:cNvSpPr/>
          <p:nvPr>
            <p:ph type="sldImg"/>
          </p:nvPr>
        </p:nvSpPr>
        <p:spPr>
          <a:prstGeom prst="rect">
            <a:avLst/>
          </a:prstGeom>
        </p:spPr>
        <p:txBody>
          <a:bodyPr/>
          <a:lstStyle/>
          <a:p>
            <a:pPr/>
          </a:p>
        </p:txBody>
      </p:sp>
      <p:sp>
        <p:nvSpPr>
          <p:cNvPr id="1092" name="Shape 109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9" name="Shape 1099"/>
          <p:cNvSpPr/>
          <p:nvPr>
            <p:ph type="sldImg"/>
          </p:nvPr>
        </p:nvSpPr>
        <p:spPr>
          <a:prstGeom prst="rect">
            <a:avLst/>
          </a:prstGeom>
        </p:spPr>
        <p:txBody>
          <a:bodyPr/>
          <a:lstStyle/>
          <a:p>
            <a:pPr/>
          </a:p>
        </p:txBody>
      </p:sp>
      <p:sp>
        <p:nvSpPr>
          <p:cNvPr id="1100" name="Shape 110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5" name="Shape 165"/>
          <p:cNvSpPr/>
          <p:nvPr>
            <p:ph type="sldImg"/>
          </p:nvPr>
        </p:nvSpPr>
        <p:spPr>
          <a:prstGeom prst="rect">
            <a:avLst/>
          </a:prstGeom>
        </p:spPr>
        <p:txBody>
          <a:bodyPr/>
          <a:lstStyle/>
          <a:p>
            <a:pPr/>
          </a:p>
        </p:txBody>
      </p:sp>
      <p:sp>
        <p:nvSpPr>
          <p:cNvPr id="166" name="Shape 16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4" name="Shape 1104"/>
          <p:cNvSpPr/>
          <p:nvPr>
            <p:ph type="sldImg"/>
          </p:nvPr>
        </p:nvSpPr>
        <p:spPr>
          <a:prstGeom prst="rect">
            <a:avLst/>
          </a:prstGeom>
        </p:spPr>
        <p:txBody>
          <a:bodyPr/>
          <a:lstStyle/>
          <a:p>
            <a:pPr/>
          </a:p>
        </p:txBody>
      </p:sp>
      <p:sp>
        <p:nvSpPr>
          <p:cNvPr id="1105" name="Shape 110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0" name="Shape 1110"/>
          <p:cNvSpPr/>
          <p:nvPr>
            <p:ph type="sldImg"/>
          </p:nvPr>
        </p:nvSpPr>
        <p:spPr>
          <a:prstGeom prst="rect">
            <a:avLst/>
          </a:prstGeom>
        </p:spPr>
        <p:txBody>
          <a:bodyPr/>
          <a:lstStyle/>
          <a:p>
            <a:pPr/>
          </a:p>
        </p:txBody>
      </p:sp>
      <p:sp>
        <p:nvSpPr>
          <p:cNvPr id="1111" name="Shape 111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8" name="Shape 1118"/>
          <p:cNvSpPr/>
          <p:nvPr>
            <p:ph type="sldImg"/>
          </p:nvPr>
        </p:nvSpPr>
        <p:spPr>
          <a:prstGeom prst="rect">
            <a:avLst/>
          </a:prstGeom>
        </p:spPr>
        <p:txBody>
          <a:bodyPr/>
          <a:lstStyle/>
          <a:p>
            <a:pPr/>
          </a:p>
        </p:txBody>
      </p:sp>
      <p:sp>
        <p:nvSpPr>
          <p:cNvPr id="1119" name="Shape 111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6" name="Shape 1126"/>
          <p:cNvSpPr/>
          <p:nvPr>
            <p:ph type="sldImg"/>
          </p:nvPr>
        </p:nvSpPr>
        <p:spPr>
          <a:prstGeom prst="rect">
            <a:avLst/>
          </a:prstGeom>
        </p:spPr>
        <p:txBody>
          <a:bodyPr/>
          <a:lstStyle/>
          <a:p>
            <a:pPr/>
          </a:p>
        </p:txBody>
      </p:sp>
      <p:sp>
        <p:nvSpPr>
          <p:cNvPr id="1127" name="Shape 112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4" name="Shape 1134"/>
          <p:cNvSpPr/>
          <p:nvPr>
            <p:ph type="sldImg"/>
          </p:nvPr>
        </p:nvSpPr>
        <p:spPr>
          <a:prstGeom prst="rect">
            <a:avLst/>
          </a:prstGeom>
        </p:spPr>
        <p:txBody>
          <a:bodyPr/>
          <a:lstStyle/>
          <a:p>
            <a:pPr/>
          </a:p>
        </p:txBody>
      </p:sp>
      <p:sp>
        <p:nvSpPr>
          <p:cNvPr id="1135" name="Shape 113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4" name="Shape 1144"/>
          <p:cNvSpPr/>
          <p:nvPr>
            <p:ph type="sldImg"/>
          </p:nvPr>
        </p:nvSpPr>
        <p:spPr>
          <a:prstGeom prst="rect">
            <a:avLst/>
          </a:prstGeom>
        </p:spPr>
        <p:txBody>
          <a:bodyPr/>
          <a:lstStyle/>
          <a:p>
            <a:pPr/>
          </a:p>
        </p:txBody>
      </p:sp>
      <p:sp>
        <p:nvSpPr>
          <p:cNvPr id="1145" name="Shape 114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6" name="Shape 1156"/>
          <p:cNvSpPr/>
          <p:nvPr>
            <p:ph type="sldImg"/>
          </p:nvPr>
        </p:nvSpPr>
        <p:spPr>
          <a:prstGeom prst="rect">
            <a:avLst/>
          </a:prstGeom>
        </p:spPr>
        <p:txBody>
          <a:bodyPr/>
          <a:lstStyle/>
          <a:p>
            <a:pPr/>
          </a:p>
        </p:txBody>
      </p:sp>
      <p:sp>
        <p:nvSpPr>
          <p:cNvPr id="1157" name="Shape 115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6" name="Shape 1166"/>
          <p:cNvSpPr/>
          <p:nvPr>
            <p:ph type="sldImg"/>
          </p:nvPr>
        </p:nvSpPr>
        <p:spPr>
          <a:prstGeom prst="rect">
            <a:avLst/>
          </a:prstGeom>
        </p:spPr>
        <p:txBody>
          <a:bodyPr/>
          <a:lstStyle/>
          <a:p>
            <a:pPr/>
          </a:p>
        </p:txBody>
      </p:sp>
      <p:sp>
        <p:nvSpPr>
          <p:cNvPr id="1167" name="Shape 116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1" name="Shape 1171"/>
          <p:cNvSpPr/>
          <p:nvPr>
            <p:ph type="sldImg"/>
          </p:nvPr>
        </p:nvSpPr>
        <p:spPr>
          <a:prstGeom prst="rect">
            <a:avLst/>
          </a:prstGeom>
        </p:spPr>
        <p:txBody>
          <a:bodyPr/>
          <a:lstStyle/>
          <a:p>
            <a:pPr/>
          </a:p>
        </p:txBody>
      </p:sp>
      <p:sp>
        <p:nvSpPr>
          <p:cNvPr id="1172" name="Shape 117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6" name="Shape 1176"/>
          <p:cNvSpPr/>
          <p:nvPr>
            <p:ph type="sldImg"/>
          </p:nvPr>
        </p:nvSpPr>
        <p:spPr>
          <a:prstGeom prst="rect">
            <a:avLst/>
          </a:prstGeom>
        </p:spPr>
        <p:txBody>
          <a:bodyPr/>
          <a:lstStyle/>
          <a:p>
            <a:pPr/>
          </a:p>
        </p:txBody>
      </p:sp>
      <p:sp>
        <p:nvSpPr>
          <p:cNvPr id="1177" name="Shape 117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2" name="Shape 1182"/>
          <p:cNvSpPr/>
          <p:nvPr>
            <p:ph type="sldImg"/>
          </p:nvPr>
        </p:nvSpPr>
        <p:spPr>
          <a:prstGeom prst="rect">
            <a:avLst/>
          </a:prstGeom>
        </p:spPr>
        <p:txBody>
          <a:bodyPr/>
          <a:lstStyle/>
          <a:p>
            <a:pPr/>
          </a:p>
        </p:txBody>
      </p:sp>
      <p:sp>
        <p:nvSpPr>
          <p:cNvPr id="1183" name="Shape 118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4" name="Shape 1204"/>
          <p:cNvSpPr/>
          <p:nvPr>
            <p:ph type="sldImg"/>
          </p:nvPr>
        </p:nvSpPr>
        <p:spPr>
          <a:prstGeom prst="rect">
            <a:avLst/>
          </a:prstGeom>
        </p:spPr>
        <p:txBody>
          <a:bodyPr/>
          <a:lstStyle/>
          <a:p>
            <a:pPr/>
          </a:p>
        </p:txBody>
      </p:sp>
      <p:sp>
        <p:nvSpPr>
          <p:cNvPr id="1205" name="Shape 120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3" name="Shape 1213"/>
          <p:cNvSpPr/>
          <p:nvPr>
            <p:ph type="sldImg"/>
          </p:nvPr>
        </p:nvSpPr>
        <p:spPr>
          <a:prstGeom prst="rect">
            <a:avLst/>
          </a:prstGeom>
        </p:spPr>
        <p:txBody>
          <a:bodyPr/>
          <a:lstStyle/>
          <a:p>
            <a:pPr/>
          </a:p>
        </p:txBody>
      </p:sp>
      <p:sp>
        <p:nvSpPr>
          <p:cNvPr id="1214" name="Shape 121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3" name="Shape 1223"/>
          <p:cNvSpPr/>
          <p:nvPr>
            <p:ph type="sldImg"/>
          </p:nvPr>
        </p:nvSpPr>
        <p:spPr>
          <a:prstGeom prst="rect">
            <a:avLst/>
          </a:prstGeom>
        </p:spPr>
        <p:txBody>
          <a:bodyPr/>
          <a:lstStyle/>
          <a:p>
            <a:pPr/>
          </a:p>
        </p:txBody>
      </p:sp>
      <p:sp>
        <p:nvSpPr>
          <p:cNvPr id="1224" name="Shape 122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1" name="Shape 1231"/>
          <p:cNvSpPr/>
          <p:nvPr>
            <p:ph type="sldImg"/>
          </p:nvPr>
        </p:nvSpPr>
        <p:spPr>
          <a:prstGeom prst="rect">
            <a:avLst/>
          </a:prstGeom>
        </p:spPr>
        <p:txBody>
          <a:bodyPr/>
          <a:lstStyle/>
          <a:p>
            <a:pPr/>
          </a:p>
        </p:txBody>
      </p:sp>
      <p:sp>
        <p:nvSpPr>
          <p:cNvPr id="1232" name="Shape 123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7" name="Shape 1237"/>
          <p:cNvSpPr/>
          <p:nvPr>
            <p:ph type="sldImg"/>
          </p:nvPr>
        </p:nvSpPr>
        <p:spPr>
          <a:prstGeom prst="rect">
            <a:avLst/>
          </a:prstGeom>
        </p:spPr>
        <p:txBody>
          <a:bodyPr/>
          <a:lstStyle/>
          <a:p>
            <a:pPr/>
          </a:p>
        </p:txBody>
      </p:sp>
      <p:sp>
        <p:nvSpPr>
          <p:cNvPr id="1238" name="Shape 123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6" name="Shape 1246"/>
          <p:cNvSpPr/>
          <p:nvPr>
            <p:ph type="sldImg"/>
          </p:nvPr>
        </p:nvSpPr>
        <p:spPr>
          <a:prstGeom prst="rect">
            <a:avLst/>
          </a:prstGeom>
        </p:spPr>
        <p:txBody>
          <a:bodyPr/>
          <a:lstStyle/>
          <a:p>
            <a:pPr/>
          </a:p>
        </p:txBody>
      </p:sp>
      <p:sp>
        <p:nvSpPr>
          <p:cNvPr id="1247" name="Shape 124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3" name="Shape 1253"/>
          <p:cNvSpPr/>
          <p:nvPr>
            <p:ph type="sldImg"/>
          </p:nvPr>
        </p:nvSpPr>
        <p:spPr>
          <a:prstGeom prst="rect">
            <a:avLst/>
          </a:prstGeom>
        </p:spPr>
        <p:txBody>
          <a:bodyPr/>
          <a:lstStyle/>
          <a:p>
            <a:pPr/>
          </a:p>
        </p:txBody>
      </p:sp>
      <p:sp>
        <p:nvSpPr>
          <p:cNvPr id="1254" name="Shape 125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6" name="Shape 1266"/>
          <p:cNvSpPr/>
          <p:nvPr>
            <p:ph type="sldImg"/>
          </p:nvPr>
        </p:nvSpPr>
        <p:spPr>
          <a:prstGeom prst="rect">
            <a:avLst/>
          </a:prstGeom>
        </p:spPr>
        <p:txBody>
          <a:bodyPr/>
          <a:lstStyle/>
          <a:p>
            <a:pPr/>
          </a:p>
        </p:txBody>
      </p:sp>
      <p:sp>
        <p:nvSpPr>
          <p:cNvPr id="1267" name="Shape 126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471339" y="5965187"/>
            <a:ext cx="2370620" cy="411482"/>
          </a:xfrm>
          <a:prstGeom prst="rect">
            <a:avLst/>
          </a:prstGeom>
          <a:ln w="12700">
            <a:miter lim="400000"/>
          </a:ln>
        </p:spPr>
      </p:pic>
      <p:sp>
        <p:nvSpPr>
          <p:cNvPr id="12" name="Slide Number"/>
          <p:cNvSpPr txBox="1"/>
          <p:nvPr>
            <p:ph type="sldNum" sz="quarter" idx="2"/>
          </p:nvPr>
        </p:nvSpPr>
        <p:spPr>
          <a:xfrm>
            <a:off x="8473620" y="6221731"/>
            <a:ext cx="263980" cy="269239"/>
          </a:xfrm>
          <a:prstGeom prst="rect">
            <a:avLst/>
          </a:prstGeom>
        </p:spPr>
        <p:txBody>
          <a:bodyPr lIns="45718" tIns="45718" rIns="45718" bIns="45718"/>
          <a:lstStyle>
            <a:lvl1pPr defTabSz="457200">
              <a:defRPr>
                <a:solidFill>
                  <a:schemeClr val="accent1"/>
                </a:solidFill>
                <a:latin typeface="+mn-lt"/>
                <a:ea typeface="+mn-ea"/>
                <a:cs typeface="+mn-c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 name="Title Text"/>
          <p:cNvSpPr txBox="1"/>
          <p:nvPr>
            <p:ph type="title"/>
          </p:nvPr>
        </p:nvSpPr>
        <p:spPr>
          <a:xfrm>
            <a:off x="609600" y="92074"/>
            <a:ext cx="10972800" cy="1508126"/>
          </a:xfrm>
          <a:prstGeom prst="rect">
            <a:avLst/>
          </a:prstGeom>
        </p:spPr>
        <p:txBody>
          <a:bodyPr lIns="45718" tIns="45718" rIns="45718" bIns="45718"/>
          <a:lstStyle>
            <a:lvl1pPr defTabSz="457200">
              <a:defRPr sz="4400">
                <a:solidFill>
                  <a:schemeClr val="accent1"/>
                </a:solidFill>
                <a:latin typeface="Garamond"/>
                <a:ea typeface="Garamond"/>
                <a:cs typeface="Garamond"/>
                <a:sym typeface="Garamond"/>
              </a:defRPr>
            </a:lvl1pPr>
          </a:lstStyle>
          <a:p>
            <a:pPr/>
            <a:r>
              <a:t>Title Text</a:t>
            </a:r>
          </a:p>
        </p:txBody>
      </p:sp>
      <p:sp>
        <p:nvSpPr>
          <p:cNvPr id="20" name="Body Level One…"/>
          <p:cNvSpPr txBox="1"/>
          <p:nvPr>
            <p:ph type="body" idx="1"/>
          </p:nvPr>
        </p:nvSpPr>
        <p:spPr>
          <a:xfrm>
            <a:off x="609600" y="1600200"/>
            <a:ext cx="10837090" cy="3563755"/>
          </a:xfrm>
          <a:prstGeom prst="rect">
            <a:avLst/>
          </a:prstGeom>
        </p:spPr>
        <p:txBody>
          <a:bodyPr lIns="45718" tIns="45718" rIns="45718" bIns="45718"/>
          <a:lstStyle>
            <a:lvl1pPr marL="342900" indent="-342900" defTabSz="457200">
              <a:spcBef>
                <a:spcPts val="700"/>
              </a:spcBef>
              <a:defRPr sz="3200">
                <a:solidFill>
                  <a:schemeClr val="accent1"/>
                </a:solidFill>
                <a:latin typeface="+mn-lt"/>
                <a:ea typeface="+mn-ea"/>
                <a:cs typeface="+mn-cs"/>
                <a:sym typeface="Trebuchet MS"/>
              </a:defRPr>
            </a:lvl1pPr>
            <a:lvl2pPr marL="783771" indent="-326571" defTabSz="457200">
              <a:spcBef>
                <a:spcPts val="700"/>
              </a:spcBef>
              <a:defRPr sz="3200">
                <a:solidFill>
                  <a:schemeClr val="accent1"/>
                </a:solidFill>
                <a:latin typeface="+mn-lt"/>
                <a:ea typeface="+mn-ea"/>
                <a:cs typeface="+mn-cs"/>
                <a:sym typeface="Trebuchet MS"/>
              </a:defRPr>
            </a:lvl2pPr>
            <a:lvl3pPr marL="1219200" indent="-304800" defTabSz="457200">
              <a:spcBef>
                <a:spcPts val="700"/>
              </a:spcBef>
              <a:defRPr sz="3200">
                <a:solidFill>
                  <a:schemeClr val="accent1"/>
                </a:solidFill>
                <a:latin typeface="+mn-lt"/>
                <a:ea typeface="+mn-ea"/>
                <a:cs typeface="+mn-cs"/>
                <a:sym typeface="Trebuchet MS"/>
              </a:defRPr>
            </a:lvl3pPr>
            <a:lvl4pPr marL="1737360" indent="-365760" defTabSz="457200">
              <a:spcBef>
                <a:spcPts val="700"/>
              </a:spcBef>
              <a:defRPr sz="3200">
                <a:solidFill>
                  <a:schemeClr val="accent1"/>
                </a:solidFill>
                <a:latin typeface="+mn-lt"/>
                <a:ea typeface="+mn-ea"/>
                <a:cs typeface="+mn-cs"/>
                <a:sym typeface="Trebuchet MS"/>
              </a:defRPr>
            </a:lvl4pPr>
            <a:lvl5pPr marL="2194560" indent="-365760" defTabSz="457200">
              <a:spcBef>
                <a:spcPts val="700"/>
              </a:spcBef>
              <a:defRPr sz="3200">
                <a:solidFill>
                  <a:schemeClr val="accent1"/>
                </a:solidFill>
                <a:latin typeface="+mn-lt"/>
                <a:ea typeface="+mn-ea"/>
                <a:cs typeface="+mn-c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xfrm>
            <a:off x="11356715" y="6081717"/>
            <a:ext cx="372029" cy="358139"/>
          </a:xfrm>
          <a:prstGeom prst="rect">
            <a:avLst/>
          </a:prstGeom>
        </p:spPr>
        <p:txBody>
          <a:bodyPr lIns="45718" tIns="45718" rIns="45718" bIns="45718"/>
          <a:lstStyle>
            <a:lvl1pPr defTabSz="457200">
              <a:defRPr b="1" sz="1800">
                <a:solidFill>
                  <a:srgbClr val="FFFFFF"/>
                </a:solidFill>
                <a:latin typeface="+mn-lt"/>
                <a:ea typeface="+mn-ea"/>
                <a:cs typeface="+mn-c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8"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35" name="Title Text"/>
          <p:cNvSpPr txBox="1"/>
          <p:nvPr>
            <p:ph type="title"/>
          </p:nvPr>
        </p:nvSpPr>
        <p:spPr>
          <a:xfrm>
            <a:off x="2193725" y="178592"/>
            <a:ext cx="7804549" cy="1518050"/>
          </a:xfrm>
          <a:prstGeom prst="rect">
            <a:avLst/>
          </a:prstGeom>
        </p:spPr>
        <p:txBody>
          <a:bodyPr lIns="35717" tIns="35717" rIns="35717" bIns="35717"/>
          <a:lstStyle>
            <a:lvl1pPr defTabSz="410764">
              <a:defRPr sz="5200">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5987999" y="6536531"/>
            <a:ext cx="211239" cy="207821"/>
          </a:xfrm>
          <a:prstGeom prst="rect">
            <a:avLst/>
          </a:prstGeom>
        </p:spPr>
        <p:txBody>
          <a:bodyPr lIns="35717" tIns="35717" rIns="35717" bIns="35717" anchor="t"/>
          <a:lstStyle>
            <a:lvl1pPr algn="ctr" defTabSz="410764">
              <a:defRPr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3" name="/ 55"/>
          <p:cNvSpPr txBox="1"/>
          <p:nvPr/>
        </p:nvSpPr>
        <p:spPr>
          <a:xfrm>
            <a:off x="11086227" y="6033839"/>
            <a:ext cx="527803" cy="375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 55</a:t>
            </a:r>
          </a:p>
        </p:txBody>
      </p:sp>
      <p:sp>
        <p:nvSpPr>
          <p:cNvPr id="44"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1" name="Title Text"/>
          <p:cNvSpPr txBox="1"/>
          <p:nvPr>
            <p:ph type="title"/>
          </p:nvPr>
        </p:nvSpPr>
        <p:spPr>
          <a:prstGeom prst="rect">
            <a:avLst/>
          </a:prstGeom>
        </p:spPr>
        <p:txBody>
          <a:bodyPr/>
          <a:lstStyle/>
          <a:p>
            <a:pPr/>
            <a:r>
              <a:t>Title Text</a:t>
            </a:r>
          </a:p>
        </p:txBody>
      </p:sp>
      <p:sp>
        <p:nvSpPr>
          <p:cNvPr id="5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60" name="Title Text"/>
          <p:cNvSpPr txBox="1"/>
          <p:nvPr>
            <p:ph type="title"/>
          </p:nvPr>
        </p:nvSpPr>
        <p:spPr>
          <a:xfrm>
            <a:off x="914399" y="609599"/>
            <a:ext cx="10363201" cy="1143001"/>
          </a:xfrm>
          <a:prstGeom prst="rect">
            <a:avLst/>
          </a:prstGeom>
        </p:spPr>
        <p:txBody>
          <a:bodyPr/>
          <a:lstStyle/>
          <a:p>
            <a:pPr/>
            <a:r>
              <a:t>Title Text</a:t>
            </a:r>
          </a:p>
        </p:txBody>
      </p:sp>
      <p:sp>
        <p:nvSpPr>
          <p:cNvPr id="61" name="Body Level One…"/>
          <p:cNvSpPr txBox="1"/>
          <p:nvPr>
            <p:ph type="body" sz="half" idx="1"/>
          </p:nvPr>
        </p:nvSpPr>
        <p:spPr>
          <a:xfrm>
            <a:off x="914399" y="1981200"/>
            <a:ext cx="5080001" cy="41148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9" name="Title Text"/>
          <p:cNvSpPr txBox="1"/>
          <p:nvPr>
            <p:ph type="title"/>
          </p:nvPr>
        </p:nvSpPr>
        <p:spPr>
          <a:xfrm>
            <a:off x="-38101" y="-1"/>
            <a:ext cx="12192001" cy="990601"/>
          </a:xfrm>
          <a:prstGeom prst="rect">
            <a:avLst/>
          </a:prstGeom>
        </p:spPr>
        <p:txBody>
          <a:bodyPr/>
          <a:lstStyle>
            <a:lvl1pPr>
              <a:defRPr sz="4400"/>
            </a:lvl1pPr>
          </a:lstStyle>
          <a:p>
            <a:pPr/>
            <a:r>
              <a:t>Title Text</a:t>
            </a:r>
          </a:p>
        </p:txBody>
      </p:sp>
      <p:sp>
        <p:nvSpPr>
          <p:cNvPr id="70" name="Body Level One…"/>
          <p:cNvSpPr txBox="1"/>
          <p:nvPr>
            <p:ph type="body" idx="1"/>
          </p:nvPr>
        </p:nvSpPr>
        <p:spPr>
          <a:xfrm>
            <a:off x="203199" y="1142999"/>
            <a:ext cx="11785601" cy="5029201"/>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xfrm>
            <a:off x="11924024" y="6546617"/>
            <a:ext cx="267976" cy="257658"/>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609599" y="42082"/>
            <a:ext cx="10972801" cy="1143001"/>
          </a:xfrm>
          <a:prstGeom prst="rect">
            <a:avLst/>
          </a:prstGeom>
          <a:ln w="12700">
            <a:miter lim="400000"/>
          </a:ln>
          <a:extLst>
            <a:ext uri="{C572A759-6A51-4108-AA02-DFA0A04FC94B}">
              <ma14:wrappingTextBoxFlag xmlns:ma14="http://schemas.microsoft.com/office/mac/drawingml/2011/main" val="1"/>
            </a:ext>
          </a:extLst>
        </p:spPr>
        <p:txBody>
          <a:bodyPr lIns="50396" tIns="50396" rIns="50396" bIns="50396" anchor="ctr">
            <a:normAutofit fontScale="100000" lnSpcReduction="0"/>
          </a:bodyPr>
          <a:lstStyle/>
          <a:p>
            <a:pPr/>
            <a:r>
              <a:t>Title Text</a:t>
            </a:r>
          </a:p>
        </p:txBody>
      </p:sp>
      <p:sp>
        <p:nvSpPr>
          <p:cNvPr id="3" name="Body Level One…"/>
          <p:cNvSpPr txBox="1"/>
          <p:nvPr>
            <p:ph type="body" idx="1"/>
          </p:nvPr>
        </p:nvSpPr>
        <p:spPr>
          <a:xfrm>
            <a:off x="609599" y="1544637"/>
            <a:ext cx="10972801" cy="4525963"/>
          </a:xfrm>
          <a:prstGeom prst="rect">
            <a:avLst/>
          </a:prstGeom>
          <a:ln w="12700">
            <a:miter lim="400000"/>
          </a:ln>
          <a:extLst>
            <a:ext uri="{C572A759-6A51-4108-AA02-DFA0A04FC94B}">
              <ma14:wrappingTextBoxFlag xmlns:ma14="http://schemas.microsoft.com/office/mac/drawingml/2011/main" val="1"/>
            </a:ext>
          </a:extLst>
        </p:spPr>
        <p:txBody>
          <a:bodyPr lIns="50396" tIns="50396" rIns="50396" bIns="50396">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14424" y="6410091"/>
            <a:ext cx="267976" cy="257657"/>
          </a:xfrm>
          <a:prstGeom prst="rect">
            <a:avLst/>
          </a:prstGeom>
          <a:ln w="12700">
            <a:miter lim="400000"/>
          </a:ln>
        </p:spPr>
        <p:txBody>
          <a:bodyPr wrap="none" lIns="50396" tIns="50396" rIns="50396" bIns="50396" anchor="ctr">
            <a:spAutoFit/>
          </a:bodyPr>
          <a:lstStyle>
            <a:lvl1pPr algn="r" defTabSz="1007912">
              <a:defRPr sz="1200">
                <a:solidFill>
                  <a:schemeClr val="accent4"/>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transition xmlns:p14="http://schemas.microsoft.com/office/powerpoint/2010/main" spd="med" advClick="1"/>
  <p:txStyles>
    <p:titleStyle>
      <a:lvl1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1pPr>
      <a:lvl2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2pPr>
      <a:lvl3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3pPr>
      <a:lvl4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4pPr>
      <a:lvl5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5pPr>
      <a:lvl6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6pPr>
      <a:lvl7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7pPr>
      <a:lvl8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8pPr>
      <a:lvl9pPr marL="0" marR="0" indent="0" algn="ctr" defTabSz="1007912" latinLnBrk="0">
        <a:lnSpc>
          <a:spcPct val="100000"/>
        </a:lnSpc>
        <a:spcBef>
          <a:spcPts val="0"/>
        </a:spcBef>
        <a:spcAft>
          <a:spcPts val="0"/>
        </a:spcAft>
        <a:buClrTx/>
        <a:buSzTx/>
        <a:buFontTx/>
        <a:buNone/>
        <a:tabLst/>
        <a:defRPr b="0" baseline="0" cap="none" i="0" spc="0" strike="noStrike" sz="4800" u="none">
          <a:solidFill>
            <a:srgbClr val="000000"/>
          </a:solidFill>
          <a:uFillTx/>
          <a:latin typeface="Calibri"/>
          <a:ea typeface="Calibri"/>
          <a:cs typeface="Calibri"/>
          <a:sym typeface="Calibri"/>
        </a:defRPr>
      </a:lvl9pPr>
    </p:titleStyle>
    <p:bodyStyle>
      <a:lvl1pPr marL="370698" marR="0" indent="-37069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1pPr>
      <a:lvl2pPr marL="727176" marR="0" indent="-349209"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2pPr>
      <a:lvl3pPr marL="1077206" marR="0" indent="-321272"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3pPr>
      <a:lvl4pPr marL="1511869"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4pPr>
      <a:lvl5pPr marL="1889836"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5pPr>
      <a:lvl6pPr marL="2267804"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6pPr>
      <a:lvl7pPr marL="2645771"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7pPr>
      <a:lvl8pPr marL="3023737"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8pPr>
      <a:lvl9pPr marL="3401705" marR="0" indent="-377968" algn="l" defTabSz="1007912" latinLnBrk="0">
        <a:lnSpc>
          <a:spcPct val="100000"/>
        </a:lnSpc>
        <a:spcBef>
          <a:spcPts val="800"/>
        </a:spcBef>
        <a:spcAft>
          <a:spcPts val="0"/>
        </a:spcAft>
        <a:buClrTx/>
        <a:buSzPct val="100000"/>
        <a:buFont typeface="Arial"/>
        <a:buChar char="•"/>
        <a:tabLst/>
        <a:defRPr b="0" baseline="0" cap="none" i="0" spc="0" strike="noStrike" sz="3400" u="none">
          <a:solidFill>
            <a:srgbClr val="000000"/>
          </a:solidFill>
          <a:uFillTx/>
          <a:latin typeface="Calibri"/>
          <a:ea typeface="Calibri"/>
          <a:cs typeface="Calibri"/>
          <a:sym typeface="Calibri"/>
        </a:defRPr>
      </a:lvl9pPr>
    </p:bodyStyle>
    <p:otherStyle>
      <a:lvl1pPr marL="0" marR="0" indent="0"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377966"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755933"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133902"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511868"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1889836"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267803"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2645771"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023737" algn="r" defTabSz="1007912"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png"/><Relationship Id="rId4"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2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8.png"/><Relationship Id="rId12" Type="http://schemas.openxmlformats.org/officeDocument/2006/relationships/image" Target="../media/image39.png"/><Relationship Id="rId13" Type="http://schemas.openxmlformats.org/officeDocument/2006/relationships/image" Target="../media/image40.png"/><Relationship Id="rId14" Type="http://schemas.openxmlformats.org/officeDocument/2006/relationships/image" Target="../media/image41.png"/><Relationship Id="rId15" Type="http://schemas.openxmlformats.org/officeDocument/2006/relationships/image" Target="../media/image42.png"/><Relationship Id="rId16" Type="http://schemas.openxmlformats.org/officeDocument/2006/relationships/image" Target="../media/image43.png"/><Relationship Id="rId17" Type="http://schemas.openxmlformats.org/officeDocument/2006/relationships/image" Target="../media/image44.png"/><Relationship Id="rId18" Type="http://schemas.openxmlformats.org/officeDocument/2006/relationships/image" Target="../media/image45.png"/><Relationship Id="rId19" Type="http://schemas.openxmlformats.org/officeDocument/2006/relationships/image" Target="../media/image46.png"/><Relationship Id="rId20" Type="http://schemas.openxmlformats.org/officeDocument/2006/relationships/image" Target="../media/image47.png"/><Relationship Id="rId21" Type="http://schemas.openxmlformats.org/officeDocument/2006/relationships/image" Target="../media/image48.png"/><Relationship Id="rId22" Type="http://schemas.openxmlformats.org/officeDocument/2006/relationships/image" Target="../media/image49.png"/><Relationship Id="rId23" Type="http://schemas.openxmlformats.org/officeDocument/2006/relationships/image" Target="../media/image50.png"/><Relationship Id="rId24" Type="http://schemas.openxmlformats.org/officeDocument/2006/relationships/image" Target="../media/image51.png"/><Relationship Id="rId25" Type="http://schemas.openxmlformats.org/officeDocument/2006/relationships/image" Target="../media/image52.png"/><Relationship Id="rId26" Type="http://schemas.openxmlformats.org/officeDocument/2006/relationships/image" Target="../media/image53.png"/><Relationship Id="rId27" Type="http://schemas.openxmlformats.org/officeDocument/2006/relationships/image" Target="../media/image5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0" Type="http://schemas.openxmlformats.org/officeDocument/2006/relationships/image" Target="../media/image45.png"/><Relationship Id="rId11" Type="http://schemas.openxmlformats.org/officeDocument/2006/relationships/image" Target="../media/image46.png"/><Relationship Id="rId12" Type="http://schemas.openxmlformats.org/officeDocument/2006/relationships/image" Target="../media/image52.png"/><Relationship Id="rId13" Type="http://schemas.openxmlformats.org/officeDocument/2006/relationships/image" Target="../media/image53.png"/><Relationship Id="rId14" Type="http://schemas.openxmlformats.org/officeDocument/2006/relationships/image" Target="../media/image54.png"/><Relationship Id="rId15" Type="http://schemas.openxmlformats.org/officeDocument/2006/relationships/image" Target="../media/image55.png"/><Relationship Id="rId16" Type="http://schemas.openxmlformats.org/officeDocument/2006/relationships/image" Target="../media/image56.png"/><Relationship Id="rId17" Type="http://schemas.openxmlformats.org/officeDocument/2006/relationships/image" Target="../media/image57.png"/><Relationship Id="rId18" Type="http://schemas.openxmlformats.org/officeDocument/2006/relationships/image" Target="../media/image58.png"/><Relationship Id="rId19" Type="http://schemas.openxmlformats.org/officeDocument/2006/relationships/image" Target="../media/image59.png"/><Relationship Id="rId20" Type="http://schemas.openxmlformats.org/officeDocument/2006/relationships/image" Target="../media/image60.png"/><Relationship Id="rId21" Type="http://schemas.openxmlformats.org/officeDocument/2006/relationships/image" Target="../media/image6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5.png"/><Relationship Id="rId8" Type="http://schemas.openxmlformats.org/officeDocument/2006/relationships/image" Target="../media/image46.png"/><Relationship Id="rId9" Type="http://schemas.openxmlformats.org/officeDocument/2006/relationships/image" Target="../media/image54.png"/><Relationship Id="rId10" Type="http://schemas.openxmlformats.org/officeDocument/2006/relationships/image" Target="../media/image62.png"/><Relationship Id="rId11" Type="http://schemas.openxmlformats.org/officeDocument/2006/relationships/image" Target="../media/image63.png"/><Relationship Id="rId12" Type="http://schemas.openxmlformats.org/officeDocument/2006/relationships/image" Target="../media/image64.png"/><Relationship Id="rId13" Type="http://schemas.openxmlformats.org/officeDocument/2006/relationships/image" Target="../media/image37.png"/><Relationship Id="rId14" Type="http://schemas.openxmlformats.org/officeDocument/2006/relationships/image" Target="../media/image65.png"/><Relationship Id="rId15" Type="http://schemas.openxmlformats.org/officeDocument/2006/relationships/image" Target="../media/image52.png"/><Relationship Id="rId16" Type="http://schemas.openxmlformats.org/officeDocument/2006/relationships/image" Target="../media/image66.png"/><Relationship Id="rId17" Type="http://schemas.openxmlformats.org/officeDocument/2006/relationships/image" Target="../media/image6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tif"/><Relationship Id="rId4" Type="http://schemas.openxmlformats.org/officeDocument/2006/relationships/image" Target="../media/image6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39.png"/><Relationship Id="rId9" Type="http://schemas.openxmlformats.org/officeDocument/2006/relationships/image" Target="../media/image40.png"/><Relationship Id="rId10" Type="http://schemas.openxmlformats.org/officeDocument/2006/relationships/image" Target="../media/image41.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47.png"/><Relationship Id="rId14" Type="http://schemas.openxmlformats.org/officeDocument/2006/relationships/image" Target="../media/image48.png"/><Relationship Id="rId15" Type="http://schemas.openxmlformats.org/officeDocument/2006/relationships/image" Target="../media/image49.png"/><Relationship Id="rId16" Type="http://schemas.openxmlformats.org/officeDocument/2006/relationships/image" Target="../media/image50.png"/><Relationship Id="rId17" Type="http://schemas.openxmlformats.org/officeDocument/2006/relationships/image" Target="../media/image51.png"/><Relationship Id="rId18" Type="http://schemas.openxmlformats.org/officeDocument/2006/relationships/image" Target="../media/image52.png"/><Relationship Id="rId19" Type="http://schemas.openxmlformats.org/officeDocument/2006/relationships/image" Target="../media/image54.png"/><Relationship Id="rId20" Type="http://schemas.openxmlformats.org/officeDocument/2006/relationships/image" Target="../media/image36.png"/><Relationship Id="rId21" Type="http://schemas.openxmlformats.org/officeDocument/2006/relationships/image" Target="../media/image37.png"/><Relationship Id="rId22" Type="http://schemas.openxmlformats.org/officeDocument/2006/relationships/image" Target="../media/image72.png"/><Relationship Id="rId23" Type="http://schemas.openxmlformats.org/officeDocument/2006/relationships/image" Target="../media/image7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74.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7" Type="http://schemas.openxmlformats.org/officeDocument/2006/relationships/image" Target="../media/image41.png"/><Relationship Id="rId8" Type="http://schemas.openxmlformats.org/officeDocument/2006/relationships/image" Target="../media/image42.png"/><Relationship Id="rId9" Type="http://schemas.openxmlformats.org/officeDocument/2006/relationships/image" Target="../media/image43.png"/><Relationship Id="rId10" Type="http://schemas.openxmlformats.org/officeDocument/2006/relationships/image" Target="../media/image44.png"/><Relationship Id="rId11" Type="http://schemas.openxmlformats.org/officeDocument/2006/relationships/image" Target="../media/image45.png"/><Relationship Id="rId12" Type="http://schemas.openxmlformats.org/officeDocument/2006/relationships/image" Target="../media/image46.png"/><Relationship Id="rId13" Type="http://schemas.openxmlformats.org/officeDocument/2006/relationships/image" Target="../media/image52.png"/><Relationship Id="rId14" Type="http://schemas.openxmlformats.org/officeDocument/2006/relationships/image" Target="../media/image75.png"/><Relationship Id="rId15" Type="http://schemas.openxmlformats.org/officeDocument/2006/relationships/image" Target="../media/image53.png"/><Relationship Id="rId16" Type="http://schemas.openxmlformats.org/officeDocument/2006/relationships/image" Target="../media/image76.png"/><Relationship Id="rId17" Type="http://schemas.openxmlformats.org/officeDocument/2006/relationships/image" Target="../media/image36.png"/><Relationship Id="rId18" Type="http://schemas.openxmlformats.org/officeDocument/2006/relationships/image" Target="../media/image7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8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png"/><Relationship Id="rId3" Type="http://schemas.openxmlformats.org/officeDocument/2006/relationships/image" Target="../media/image3.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82.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83.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40.png"/><Relationship Id="rId11" Type="http://schemas.openxmlformats.org/officeDocument/2006/relationships/image" Target="../media/image41.png"/><Relationship Id="rId12" Type="http://schemas.openxmlformats.org/officeDocument/2006/relationships/image" Target="../media/image42.png"/><Relationship Id="rId13" Type="http://schemas.openxmlformats.org/officeDocument/2006/relationships/image" Target="../media/image43.png"/><Relationship Id="rId14" Type="http://schemas.openxmlformats.org/officeDocument/2006/relationships/image" Target="../media/image44.png"/><Relationship Id="rId15" Type="http://schemas.openxmlformats.org/officeDocument/2006/relationships/image" Target="../media/image45.png"/><Relationship Id="rId16" Type="http://schemas.openxmlformats.org/officeDocument/2006/relationships/image" Target="../media/image46.png"/><Relationship Id="rId17" Type="http://schemas.openxmlformats.org/officeDocument/2006/relationships/image" Target="../media/image47.png"/><Relationship Id="rId18" Type="http://schemas.openxmlformats.org/officeDocument/2006/relationships/image" Target="../media/image48.png"/><Relationship Id="rId19" Type="http://schemas.openxmlformats.org/officeDocument/2006/relationships/image" Target="../media/image49.png"/><Relationship Id="rId20" Type="http://schemas.openxmlformats.org/officeDocument/2006/relationships/image" Target="../media/image50.png"/><Relationship Id="rId21" Type="http://schemas.openxmlformats.org/officeDocument/2006/relationships/image" Target="../media/image5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84.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85.png"/><Relationship Id="rId4" Type="http://schemas.openxmlformats.org/officeDocument/2006/relationships/image" Target="../media/image86.png"/><Relationship Id="rId5" Type="http://schemas.openxmlformats.org/officeDocument/2006/relationships/image" Target="../media/image87.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88.png"/><Relationship Id="rId4" Type="http://schemas.openxmlformats.org/officeDocument/2006/relationships/image" Target="../media/image3.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tif"/><Relationship Id="rId4" Type="http://schemas.openxmlformats.org/officeDocument/2006/relationships/image" Target="../media/image89.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87.png"/><Relationship Id="rId4" Type="http://schemas.openxmlformats.org/officeDocument/2006/relationships/image" Target="../media/image90.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9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4.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9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96.png"/><Relationship Id="rId4" Type="http://schemas.openxmlformats.org/officeDocument/2006/relationships/image" Target="../media/image97.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98.png"/><Relationship Id="rId4" Type="http://schemas.openxmlformats.org/officeDocument/2006/relationships/image" Target="../media/image99.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00.png"/><Relationship Id="rId4" Type="http://schemas.openxmlformats.org/officeDocument/2006/relationships/image" Target="../media/image101.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00.png"/><Relationship Id="rId4" Type="http://schemas.openxmlformats.org/officeDocument/2006/relationships/image" Target="../media/image102.png"/><Relationship Id="rId5" Type="http://schemas.openxmlformats.org/officeDocument/2006/relationships/image" Target="../media/image103.png"/><Relationship Id="rId6" Type="http://schemas.openxmlformats.org/officeDocument/2006/relationships/image" Target="../media/image104.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05.png"/><Relationship Id="rId4" Type="http://schemas.openxmlformats.org/officeDocument/2006/relationships/image" Target="../media/image10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6.tif"/><Relationship Id="rId4" Type="http://schemas.openxmlformats.org/officeDocument/2006/relationships/image" Target="../media/image107.png"/><Relationship Id="rId5" Type="http://schemas.openxmlformats.org/officeDocument/2006/relationships/image" Target="../media/image108.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9.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0.png"/><Relationship Id="rId4" Type="http://schemas.openxmlformats.org/officeDocument/2006/relationships/image" Target="../media/image111.png"/></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1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115.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16.png"/><Relationship Id="rId4" Type="http://schemas.openxmlformats.org/officeDocument/2006/relationships/image" Target="../media/image117.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tif"/><Relationship Id="rId4" Type="http://schemas.openxmlformats.org/officeDocument/2006/relationships/image" Target="../media/image118.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9.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arxiv.org/search/cs?searchtype=author&amp;query=Jaderberg%2C+M" TargetMode="External"/><Relationship Id="rId3" Type="http://schemas.openxmlformats.org/officeDocument/2006/relationships/image" Target="../media/image120.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
        <p:nvSpPr>
          <p:cNvPr id="81" name="Title 1"/>
          <p:cNvSpPr txBox="1"/>
          <p:nvPr/>
        </p:nvSpPr>
        <p:spPr>
          <a:xfrm>
            <a:off x="1162541" y="1220906"/>
            <a:ext cx="9545015" cy="16101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ts val="5600"/>
              </a:lnSpc>
              <a:spcBef>
                <a:spcPts val="1200"/>
              </a:spcBef>
              <a:defRPr b="1" sz="3200">
                <a:solidFill>
                  <a:srgbClr val="000000"/>
                </a:solidFill>
                <a:latin typeface="Arial"/>
                <a:ea typeface="Arial"/>
                <a:cs typeface="Arial"/>
                <a:sym typeface="Arial"/>
              </a:defRPr>
            </a:lvl1pPr>
          </a:lstStyle>
          <a:p>
            <a:pPr/>
            <a:r>
              <a:t>CS 589 Fall 2021 Lecture 7</a:t>
            </a:r>
          </a:p>
        </p:txBody>
      </p:sp>
      <p:sp>
        <p:nvSpPr>
          <p:cNvPr id="82" name="TextBox 6"/>
          <p:cNvSpPr txBox="1"/>
          <p:nvPr/>
        </p:nvSpPr>
        <p:spPr>
          <a:xfrm>
            <a:off x="1433758" y="4230289"/>
            <a:ext cx="7648084" cy="1733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b="1" sz="2200">
                <a:solidFill>
                  <a:srgbClr val="000000"/>
                </a:solidFill>
                <a:latin typeface="Arial"/>
                <a:ea typeface="Arial"/>
                <a:cs typeface="Arial"/>
                <a:sym typeface="Arial"/>
              </a:defRPr>
            </a:pPr>
            <a:r>
              <a:t>Monday 6:30-9:00                        </a:t>
            </a:r>
          </a:p>
          <a:p>
            <a:pPr>
              <a:defRPr b="1" sz="2200">
                <a:solidFill>
                  <a:srgbClr val="000000"/>
                </a:solidFill>
                <a:latin typeface="Arial"/>
                <a:ea typeface="Arial"/>
                <a:cs typeface="Arial"/>
                <a:sym typeface="Arial"/>
              </a:defRPr>
            </a:pPr>
            <a:r>
              <a:t>Babbio 122</a:t>
            </a:r>
          </a:p>
          <a:p>
            <a:pPr>
              <a:defRPr b="1" sz="2200">
                <a:solidFill>
                  <a:srgbClr val="000000"/>
                </a:solidFill>
                <a:latin typeface="Arial"/>
                <a:ea typeface="Arial"/>
                <a:cs typeface="Arial"/>
                <a:sym typeface="Arial"/>
              </a:defRPr>
            </a:pPr>
            <a:r>
              <a:t>                          </a:t>
            </a:r>
          </a:p>
        </p:txBody>
      </p:sp>
      <p:sp>
        <p:nvSpPr>
          <p:cNvPr id="83" name="TextBox 6"/>
          <p:cNvSpPr txBox="1"/>
          <p:nvPr/>
        </p:nvSpPr>
        <p:spPr>
          <a:xfrm>
            <a:off x="1433758" y="5316498"/>
            <a:ext cx="7648084" cy="1606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a:solidFill>
                  <a:srgbClr val="FF2600"/>
                </a:solidFill>
                <a:latin typeface="Arial"/>
                <a:ea typeface="Arial"/>
                <a:cs typeface="Arial"/>
                <a:sym typeface="Arial"/>
              </a:defRPr>
            </a:pPr>
            <a:r>
              <a:t>All zoom links in Canvas</a:t>
            </a:r>
          </a:p>
          <a:p>
            <a:pPr>
              <a:defRPr>
                <a:solidFill>
                  <a:srgbClr val="FF2600"/>
                </a:solidFill>
                <a:latin typeface="Arial"/>
                <a:ea typeface="Arial"/>
                <a:cs typeface="Arial"/>
                <a:sym typeface="Arial"/>
              </a:defRPr>
            </a:pPr>
            <a:r>
              <a:t>Most slides adapted from Stanford CS224 (Instructor: Abigail See)</a:t>
            </a:r>
          </a:p>
          <a:p>
            <a:pPr>
              <a:defRPr b="1" sz="2200">
                <a:solidFill>
                  <a:srgbClr val="000000"/>
                </a:solidFill>
                <a:latin typeface="Arial"/>
                <a:ea typeface="Arial"/>
                <a:cs typeface="Arial"/>
                <a:sym typeface="Arial"/>
              </a:defRPr>
            </a:pPr>
            <a:r>
              <a:t>                          </a:t>
            </a:r>
          </a:p>
        </p:txBody>
      </p:sp>
      <p:sp>
        <p:nvSpPr>
          <p:cNvPr id="84" name="TextBox 6"/>
          <p:cNvSpPr txBox="1"/>
          <p:nvPr/>
        </p:nvSpPr>
        <p:spPr>
          <a:xfrm>
            <a:off x="4991681" y="3067223"/>
            <a:ext cx="2756667"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word embedding</a:t>
            </a:r>
          </a:p>
        </p:txBody>
      </p:sp>
      <p:pic>
        <p:nvPicPr>
          <p:cNvPr id="85"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86" name="TextBox 6"/>
          <p:cNvSpPr txBox="1"/>
          <p:nvPr/>
        </p:nvSpPr>
        <p:spPr>
          <a:xfrm>
            <a:off x="7986958" y="5758505"/>
            <a:ext cx="7648084" cy="2269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What LSI can do"/>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What LSI can do</a:t>
            </a:r>
          </a:p>
        </p:txBody>
      </p:sp>
      <p:sp>
        <p:nvSpPr>
          <p:cNvPr id="25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258" name="LSI effectively does…"/>
          <p:cNvSpPr txBox="1"/>
          <p:nvPr>
            <p:ph type="body" idx="4294967295"/>
          </p:nvPr>
        </p:nvSpPr>
        <p:spPr>
          <a:xfrm>
            <a:off x="631530" y="1544531"/>
            <a:ext cx="11040724" cy="4994590"/>
          </a:xfrm>
          <a:prstGeom prst="rect">
            <a:avLst/>
          </a:prstGeom>
        </p:spPr>
        <p:txBody>
          <a:bodyPr lIns="45719" tIns="45719" rIns="45719" bIns="45719"/>
          <a:lstStyle/>
          <a:p>
            <a:pPr marL="342900" indent="-342900" defTabSz="457200">
              <a:spcBef>
                <a:spcPts val="500"/>
              </a:spcBef>
              <a:defRPr sz="2400">
                <a:latin typeface="Arial"/>
                <a:ea typeface="Arial"/>
                <a:cs typeface="Arial"/>
                <a:sym typeface="Arial"/>
              </a:defRPr>
            </a:pPr>
            <a:r>
              <a:t>LSI effectively does </a:t>
            </a:r>
          </a:p>
          <a:p>
            <a:pPr lvl="1" marL="800100" indent="-342900" defTabSz="457200">
              <a:spcBef>
                <a:spcPts val="500"/>
              </a:spcBef>
              <a:buChar char="•"/>
              <a:defRPr sz="2400">
                <a:latin typeface="Arial"/>
                <a:ea typeface="Arial"/>
                <a:cs typeface="Arial"/>
                <a:sym typeface="Arial"/>
              </a:defRPr>
            </a:pPr>
            <a:r>
              <a:t>Dimensionality reduction </a:t>
            </a:r>
          </a:p>
          <a:p>
            <a:pPr lvl="1" marL="800100" indent="-342900" defTabSz="457200">
              <a:spcBef>
                <a:spcPts val="500"/>
              </a:spcBef>
              <a:buChar char="•"/>
              <a:defRPr sz="2400">
                <a:latin typeface="Arial"/>
                <a:ea typeface="Arial"/>
                <a:cs typeface="Arial"/>
                <a:sym typeface="Arial"/>
              </a:defRPr>
            </a:pPr>
            <a:r>
              <a:t>Noise reduction </a:t>
            </a:r>
          </a:p>
          <a:p>
            <a:pPr lvl="1" marL="800100" indent="-342900" defTabSz="457200">
              <a:spcBef>
                <a:spcPts val="500"/>
              </a:spcBef>
              <a:buChar char="•"/>
              <a:defRPr sz="2400">
                <a:latin typeface="Arial"/>
                <a:ea typeface="Arial"/>
                <a:cs typeface="Arial"/>
                <a:sym typeface="Arial"/>
              </a:defRPr>
            </a:pPr>
            <a:r>
              <a:t>Exploitation of redundant data (linearity)</a:t>
            </a:r>
          </a:p>
          <a:p>
            <a:pPr lvl="1" marL="800100" indent="-342900" defTabSz="457200">
              <a:spcBef>
                <a:spcPts val="500"/>
              </a:spcBef>
              <a:buChar char="•"/>
              <a:defRPr sz="2400">
                <a:latin typeface="Arial"/>
                <a:ea typeface="Arial"/>
                <a:cs typeface="Arial"/>
                <a:sym typeface="Arial"/>
              </a:defRPr>
            </a:pPr>
            <a:r>
              <a:t>Correlation analysis and query expansion (with related words) </a:t>
            </a:r>
          </a:p>
          <a:p>
            <a:pPr marL="342900" indent="-342900" defTabSz="457200">
              <a:spcBef>
                <a:spcPts val="500"/>
              </a:spcBef>
              <a:defRPr sz="2400">
                <a:latin typeface="Arial"/>
                <a:ea typeface="Arial"/>
                <a:cs typeface="Arial"/>
                <a:sym typeface="Arial"/>
              </a:defRPr>
            </a:pPr>
            <a:r>
              <a:t>Some of the individual effects can be achieved with simpler techniques (e.g. thesaurus construction). LSI does them together</a:t>
            </a:r>
          </a:p>
          <a:p>
            <a:pPr marL="342900" indent="-342900" defTabSz="457200">
              <a:spcBef>
                <a:spcPts val="500"/>
              </a:spcBef>
              <a:defRPr sz="2400">
                <a:latin typeface="Arial"/>
                <a:ea typeface="Arial"/>
                <a:cs typeface="Arial"/>
                <a:sym typeface="Arial"/>
              </a:defRPr>
            </a:pPr>
            <a:r>
              <a:t>LSI handles </a:t>
            </a:r>
            <a:r>
              <a:rPr b="1">
                <a:solidFill>
                  <a:srgbClr val="FF2600"/>
                </a:solidFill>
              </a:rPr>
              <a:t>synonymy</a:t>
            </a:r>
            <a:r>
              <a:t> well, not so much </a:t>
            </a:r>
            <a:r>
              <a:rPr b="1">
                <a:solidFill>
                  <a:srgbClr val="FF2600"/>
                </a:solidFill>
              </a:rPr>
              <a:t>polysemy</a:t>
            </a:r>
            <a:r>
              <a:t> (vs word embedding)</a:t>
            </a:r>
          </a:p>
          <a:p>
            <a:pPr marL="342900" indent="-342900" defTabSz="457200">
              <a:spcBef>
                <a:spcPts val="500"/>
              </a:spcBef>
              <a:defRPr sz="2400">
                <a:latin typeface="Arial"/>
                <a:ea typeface="Arial"/>
                <a:cs typeface="Arial"/>
                <a:sym typeface="Arial"/>
              </a:defRPr>
            </a:pPr>
            <a:r>
              <a:t>Challenge: SVD is complex to compute (O(n3 )) – Needs to be updated as new documents are found/updated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From LSI to word embedd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From LSI to word embedding</a:t>
            </a:r>
          </a:p>
        </p:txBody>
      </p:sp>
      <p:sp>
        <p:nvSpPr>
          <p:cNvPr id="263" name="Slide Number"/>
          <p:cNvSpPr txBox="1"/>
          <p:nvPr>
            <p:ph type="sldNum" sz="quarter" idx="4294967295"/>
          </p:nvPr>
        </p:nvSpPr>
        <p:spPr>
          <a:xfrm>
            <a:off x="10794351" y="6049983"/>
            <a:ext cx="352650"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264" name="Rectangle"/>
          <p:cNvSpPr/>
          <p:nvPr/>
        </p:nvSpPr>
        <p:spPr>
          <a:xfrm>
            <a:off x="833024" y="2620710"/>
            <a:ext cx="2222663" cy="898333"/>
          </a:xfrm>
          <a:prstGeom prst="rect">
            <a:avLst/>
          </a:prstGeom>
          <a:solidFill>
            <a:srgbClr val="0433FF">
              <a:alpha val="38931"/>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65" name="Rectangle"/>
          <p:cNvSpPr/>
          <p:nvPr/>
        </p:nvSpPr>
        <p:spPr>
          <a:xfrm>
            <a:off x="5030751" y="2620710"/>
            <a:ext cx="2222663" cy="898333"/>
          </a:xfrm>
          <a:prstGeom prst="rect">
            <a:avLst/>
          </a:prstGeom>
          <a:solidFill>
            <a:srgbClr val="0433FF">
              <a:alpha val="38931"/>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66" name="Rectangle"/>
          <p:cNvSpPr/>
          <p:nvPr/>
        </p:nvSpPr>
        <p:spPr>
          <a:xfrm>
            <a:off x="8584699" y="2620710"/>
            <a:ext cx="2222663" cy="898333"/>
          </a:xfrm>
          <a:prstGeom prst="rect">
            <a:avLst/>
          </a:prstGeom>
          <a:solidFill>
            <a:srgbClr val="0433FF">
              <a:alpha val="38931"/>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67" name="LSI (1998)"/>
          <p:cNvSpPr txBox="1"/>
          <p:nvPr/>
        </p:nvSpPr>
        <p:spPr>
          <a:xfrm>
            <a:off x="1362646" y="2890807"/>
            <a:ext cx="110973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LSI (1998)</a:t>
            </a:r>
          </a:p>
        </p:txBody>
      </p:sp>
      <p:sp>
        <p:nvSpPr>
          <p:cNvPr id="268" name="PLSA (2002)"/>
          <p:cNvSpPr txBox="1"/>
          <p:nvPr/>
        </p:nvSpPr>
        <p:spPr>
          <a:xfrm>
            <a:off x="5587216" y="2890807"/>
            <a:ext cx="129580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PLSA (2002)</a:t>
            </a:r>
          </a:p>
        </p:txBody>
      </p:sp>
      <p:sp>
        <p:nvSpPr>
          <p:cNvPr id="269" name="LDA (2003)"/>
          <p:cNvSpPr txBox="1"/>
          <p:nvPr/>
        </p:nvSpPr>
        <p:spPr>
          <a:xfrm>
            <a:off x="9048127" y="2890807"/>
            <a:ext cx="119858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LDA (2003)</a:t>
            </a:r>
          </a:p>
        </p:txBody>
      </p:sp>
      <p:sp>
        <p:nvSpPr>
          <p:cNvPr id="270" name="Line"/>
          <p:cNvSpPr/>
          <p:nvPr/>
        </p:nvSpPr>
        <p:spPr>
          <a:xfrm>
            <a:off x="3083892" y="3069876"/>
            <a:ext cx="1891812" cy="1"/>
          </a:xfrm>
          <a:prstGeom prst="line">
            <a:avLst/>
          </a:prstGeom>
          <a:ln w="25400">
            <a:solidFill>
              <a:schemeClr val="accent1"/>
            </a:solidFill>
            <a:tailEnd type="triangle"/>
          </a:ln>
        </p:spPr>
        <p:txBody>
          <a:bodyPr lIns="45718" tIns="45718" rIns="45718" bIns="45718"/>
          <a:lstStyle/>
          <a:p>
            <a:pPr/>
          </a:p>
        </p:txBody>
      </p:sp>
      <p:sp>
        <p:nvSpPr>
          <p:cNvPr id="271" name="Line"/>
          <p:cNvSpPr/>
          <p:nvPr/>
        </p:nvSpPr>
        <p:spPr>
          <a:xfrm>
            <a:off x="7279572" y="3069876"/>
            <a:ext cx="1295806" cy="1"/>
          </a:xfrm>
          <a:prstGeom prst="line">
            <a:avLst/>
          </a:prstGeom>
          <a:ln w="25400">
            <a:solidFill>
              <a:schemeClr val="accent1"/>
            </a:solidFill>
            <a:tailEnd type="triangle"/>
          </a:ln>
        </p:spPr>
        <p:txBody>
          <a:bodyPr lIns="45718" tIns="45718" rIns="45718" bIns="45718"/>
          <a:lstStyle/>
          <a:p>
            <a:pPr/>
          </a:p>
        </p:txBody>
      </p:sp>
      <p:sp>
        <p:nvSpPr>
          <p:cNvPr id="272" name="Rectangle"/>
          <p:cNvSpPr/>
          <p:nvPr/>
        </p:nvSpPr>
        <p:spPr>
          <a:xfrm>
            <a:off x="4765652" y="4496282"/>
            <a:ext cx="2938935" cy="898332"/>
          </a:xfrm>
          <a:prstGeom prst="rect">
            <a:avLst/>
          </a:prstGeom>
          <a:solidFill>
            <a:srgbClr val="0433FF">
              <a:alpha val="38931"/>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273" name="word embedding (2013)"/>
          <p:cNvSpPr txBox="1"/>
          <p:nvPr/>
        </p:nvSpPr>
        <p:spPr>
          <a:xfrm>
            <a:off x="4972965" y="4766378"/>
            <a:ext cx="2524308"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word embedding (2013)</a:t>
            </a:r>
          </a:p>
        </p:txBody>
      </p:sp>
      <p:sp>
        <p:nvSpPr>
          <p:cNvPr id="274" name="+ probability"/>
          <p:cNvSpPr txBox="1"/>
          <p:nvPr/>
        </p:nvSpPr>
        <p:spPr>
          <a:xfrm>
            <a:off x="3308419" y="2301491"/>
            <a:ext cx="146960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 probability</a:t>
            </a:r>
          </a:p>
        </p:txBody>
      </p:sp>
      <p:sp>
        <p:nvSpPr>
          <p:cNvPr id="275" name="EM algorithm"/>
          <p:cNvSpPr txBox="1"/>
          <p:nvPr/>
        </p:nvSpPr>
        <p:spPr>
          <a:xfrm>
            <a:off x="3308419" y="2659504"/>
            <a:ext cx="15519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EM algorithm</a:t>
            </a:r>
          </a:p>
        </p:txBody>
      </p:sp>
      <p:sp>
        <p:nvSpPr>
          <p:cNvPr id="276" name="+ prior"/>
          <p:cNvSpPr txBox="1"/>
          <p:nvPr/>
        </p:nvSpPr>
        <p:spPr>
          <a:xfrm>
            <a:off x="7506147" y="2301491"/>
            <a:ext cx="82186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 prior</a:t>
            </a:r>
          </a:p>
        </p:txBody>
      </p:sp>
      <p:sp>
        <p:nvSpPr>
          <p:cNvPr id="277" name="var. inf."/>
          <p:cNvSpPr txBox="1"/>
          <p:nvPr/>
        </p:nvSpPr>
        <p:spPr>
          <a:xfrm>
            <a:off x="7423770" y="2659504"/>
            <a:ext cx="90457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var. inf.</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oday’s lecture"/>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Today’s lecture</a:t>
            </a:r>
          </a:p>
        </p:txBody>
      </p:sp>
      <p:sp>
        <p:nvSpPr>
          <p:cNvPr id="28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283" name="Language models…"/>
          <p:cNvSpPr txBox="1"/>
          <p:nvPr>
            <p:ph type="body" idx="4294967295"/>
          </p:nvPr>
        </p:nvSpPr>
        <p:spPr>
          <a:xfrm>
            <a:off x="631530" y="1544531"/>
            <a:ext cx="11040724" cy="4994590"/>
          </a:xfrm>
          <a:prstGeom prst="rect">
            <a:avLst/>
          </a:prstGeom>
        </p:spPr>
        <p:txBody>
          <a:bodyPr lIns="45719" tIns="45719" rIns="45719" bIns="45719"/>
          <a:lstStyle/>
          <a:p>
            <a:pPr marL="342900" indent="-342900" defTabSz="457200">
              <a:spcBef>
                <a:spcPts val="500"/>
              </a:spcBef>
              <a:defRPr sz="2400">
                <a:latin typeface="Arial"/>
                <a:ea typeface="Arial"/>
                <a:cs typeface="Arial"/>
                <a:sym typeface="Arial"/>
              </a:defRPr>
            </a:pPr>
            <a:r>
              <a:t>Language models</a:t>
            </a:r>
          </a:p>
          <a:p>
            <a:pPr lvl="1" marL="800100" indent="-342900" defTabSz="457200">
              <a:spcBef>
                <a:spcPts val="500"/>
              </a:spcBef>
              <a:buChar char="•"/>
              <a:defRPr sz="2400">
                <a:latin typeface="Arial"/>
                <a:ea typeface="Arial"/>
                <a:cs typeface="Arial"/>
                <a:sym typeface="Arial"/>
              </a:defRPr>
            </a:pPr>
            <a:r>
              <a:t>Word2vec [Mikolov et al. 2013]</a:t>
            </a:r>
          </a:p>
          <a:p>
            <a:pPr lvl="1" marL="800100" indent="-342900" defTabSz="457200">
              <a:spcBef>
                <a:spcPts val="500"/>
              </a:spcBef>
              <a:buChar char="•"/>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r>
              <a:t>Recurrent neural network</a:t>
            </a:r>
          </a:p>
          <a:p>
            <a:pPr lvl="1" marL="800100" indent="-342900" defTabSz="457200">
              <a:spcBef>
                <a:spcPts val="500"/>
              </a:spcBef>
              <a:buChar char="•"/>
              <a:defRPr sz="2400">
                <a:latin typeface="Arial"/>
                <a:ea typeface="Arial"/>
                <a:cs typeface="Arial"/>
                <a:sym typeface="Arial"/>
              </a:defRPr>
            </a:pPr>
            <a:r>
              <a:t>Vanilla recurrent neural network</a:t>
            </a:r>
          </a:p>
          <a:p>
            <a:pPr lvl="1" marL="800100" indent="-342900" defTabSz="457200">
              <a:spcBef>
                <a:spcPts val="500"/>
              </a:spcBef>
              <a:buChar char="•"/>
              <a:defRPr sz="2400">
                <a:latin typeface="Arial"/>
                <a:ea typeface="Arial"/>
                <a:cs typeface="Arial"/>
                <a:sym typeface="Arial"/>
              </a:defRPr>
            </a:pPr>
            <a:r>
              <a:t>Long short-term memory (LSTM)</a:t>
            </a:r>
          </a:p>
          <a:p>
            <a:pPr lvl="1" marL="800100" indent="-342900" defTabSz="457200">
              <a:spcBef>
                <a:spcPts val="500"/>
              </a:spcBef>
              <a:buChar char="•"/>
              <a:defRPr sz="2400">
                <a:latin typeface="Arial"/>
                <a:ea typeface="Arial"/>
                <a:cs typeface="Arial"/>
                <a:sym typeface="Arial"/>
              </a:defRPr>
            </a:pPr>
            <a:r>
              <a:t>Gated recurrent unit (GRU)</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Language model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Language models</a:t>
            </a:r>
          </a:p>
        </p:txBody>
      </p:sp>
      <p:sp>
        <p:nvSpPr>
          <p:cNvPr id="28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289" name="Language modeling is the task of predicting what word comes next…"/>
          <p:cNvSpPr txBox="1"/>
          <p:nvPr>
            <p:ph type="body" idx="4294967295"/>
          </p:nvPr>
        </p:nvSpPr>
        <p:spPr>
          <a:xfrm>
            <a:off x="520005" y="1496793"/>
            <a:ext cx="10680317" cy="5069298"/>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Language modeling is the task of </a:t>
            </a:r>
            <a:r>
              <a:rPr b="1">
                <a:solidFill>
                  <a:srgbClr val="FF2600"/>
                </a:solidFill>
              </a:rPr>
              <a:t>predicting what word comes next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Given a sequence of words x1, x2, …, xt, compute the probability distribution for the next word xt+1</a:t>
            </a:r>
          </a:p>
          <a:p>
            <a:pPr marL="342899" indent="-342899" defTabSz="914400">
              <a:spcBef>
                <a:spcPts val="700"/>
              </a:spcBef>
              <a:defRPr sz="2300">
                <a:latin typeface="Arial"/>
                <a:ea typeface="Arial"/>
                <a:cs typeface="Arial"/>
                <a:sym typeface="Arial"/>
              </a:defRPr>
            </a:pPr>
          </a:p>
          <a:p>
            <a:pPr marL="0" indent="0" defTabSz="914400">
              <a:spcBef>
                <a:spcPts val="700"/>
              </a:spcBef>
              <a:buSzTx/>
              <a:buFontTx/>
              <a:buNone/>
              <a:defRPr sz="2300">
                <a:latin typeface="Arial"/>
                <a:ea typeface="Arial"/>
                <a:cs typeface="Arial"/>
                <a:sym typeface="Arial"/>
              </a:defRPr>
            </a:pPr>
            <a:r>
              <a:t>    where xt+1 can be any word in the vocabulary</a:t>
            </a:r>
          </a:p>
        </p:txBody>
      </p:sp>
      <p:sp>
        <p:nvSpPr>
          <p:cNvPr id="290" name="mary has a little"/>
          <p:cNvSpPr txBox="1"/>
          <p:nvPr/>
        </p:nvSpPr>
        <p:spPr>
          <a:xfrm>
            <a:off x="3538140" y="2894033"/>
            <a:ext cx="176840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 has a little </a:t>
            </a:r>
          </a:p>
        </p:txBody>
      </p:sp>
      <p:sp>
        <p:nvSpPr>
          <p:cNvPr id="291" name="Oval"/>
          <p:cNvSpPr/>
          <p:nvPr/>
        </p:nvSpPr>
        <p:spPr>
          <a:xfrm>
            <a:off x="5960960" y="2093430"/>
            <a:ext cx="1270001" cy="636932"/>
          </a:xfrm>
          <a:prstGeom prst="ellipse">
            <a:avLst/>
          </a:prstGeom>
          <a:solidFill>
            <a:schemeClr val="accent5"/>
          </a:solidFill>
          <a:ln w="12700">
            <a:miter lim="400000"/>
          </a:ln>
        </p:spPr>
        <p:txBody>
          <a:bodyPr lIns="45718" tIns="45718" rIns="45718" bIns="45718" anchor="ctr"/>
          <a:lstStyle/>
          <a:p>
            <a:pPr/>
          </a:p>
        </p:txBody>
      </p:sp>
      <p:sp>
        <p:nvSpPr>
          <p:cNvPr id="292" name="Oval"/>
          <p:cNvSpPr/>
          <p:nvPr/>
        </p:nvSpPr>
        <p:spPr>
          <a:xfrm>
            <a:off x="7266467" y="2462700"/>
            <a:ext cx="1270001" cy="636932"/>
          </a:xfrm>
          <a:prstGeom prst="ellipse">
            <a:avLst/>
          </a:prstGeom>
          <a:solidFill>
            <a:schemeClr val="accent5"/>
          </a:solidFill>
          <a:ln w="12700">
            <a:miter lim="400000"/>
          </a:ln>
        </p:spPr>
        <p:txBody>
          <a:bodyPr lIns="45718" tIns="45718" rIns="45718" bIns="45718" anchor="ctr"/>
          <a:lstStyle/>
          <a:p>
            <a:pPr/>
          </a:p>
        </p:txBody>
      </p:sp>
      <p:sp>
        <p:nvSpPr>
          <p:cNvPr id="293" name="Oval"/>
          <p:cNvSpPr/>
          <p:nvPr/>
        </p:nvSpPr>
        <p:spPr>
          <a:xfrm>
            <a:off x="7266467" y="3110534"/>
            <a:ext cx="1270001" cy="636932"/>
          </a:xfrm>
          <a:prstGeom prst="ellipse">
            <a:avLst/>
          </a:prstGeom>
          <a:solidFill>
            <a:schemeClr val="accent5"/>
          </a:solidFill>
          <a:ln w="12700">
            <a:miter lim="400000"/>
          </a:ln>
        </p:spPr>
        <p:txBody>
          <a:bodyPr lIns="45718" tIns="45718" rIns="45718" bIns="45718" anchor="ctr"/>
          <a:lstStyle/>
          <a:p>
            <a:pPr/>
          </a:p>
        </p:txBody>
      </p:sp>
      <p:sp>
        <p:nvSpPr>
          <p:cNvPr id="294" name="Oval"/>
          <p:cNvSpPr/>
          <p:nvPr/>
        </p:nvSpPr>
        <p:spPr>
          <a:xfrm>
            <a:off x="6055095" y="3494569"/>
            <a:ext cx="1270001" cy="636932"/>
          </a:xfrm>
          <a:prstGeom prst="ellipse">
            <a:avLst/>
          </a:prstGeom>
          <a:solidFill>
            <a:schemeClr val="accent5"/>
          </a:solidFill>
          <a:ln w="12700">
            <a:miter lim="400000"/>
          </a:ln>
        </p:spPr>
        <p:txBody>
          <a:bodyPr lIns="45718" tIns="45718" rIns="45718" bIns="45718" anchor="ctr"/>
          <a:lstStyle/>
          <a:p>
            <a:pPr/>
          </a:p>
        </p:txBody>
      </p:sp>
      <p:sp>
        <p:nvSpPr>
          <p:cNvPr id="295" name="lamb"/>
          <p:cNvSpPr txBox="1"/>
          <p:nvPr/>
        </p:nvSpPr>
        <p:spPr>
          <a:xfrm>
            <a:off x="6207298" y="2236566"/>
            <a:ext cx="63768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FFFF"/>
                </a:solidFill>
                <a:latin typeface="Arial"/>
                <a:ea typeface="Arial"/>
                <a:cs typeface="Arial"/>
                <a:sym typeface="Arial"/>
              </a:defRPr>
            </a:lvl1pPr>
          </a:lstStyle>
          <a:p>
            <a:pPr/>
            <a:r>
              <a:t>lamb</a:t>
            </a:r>
          </a:p>
        </p:txBody>
      </p:sp>
      <p:sp>
        <p:nvSpPr>
          <p:cNvPr id="296" name="goat"/>
          <p:cNvSpPr txBox="1"/>
          <p:nvPr/>
        </p:nvSpPr>
        <p:spPr>
          <a:xfrm>
            <a:off x="7442985" y="2605835"/>
            <a:ext cx="58667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FFFF"/>
                </a:solidFill>
                <a:latin typeface="Arial"/>
                <a:ea typeface="Arial"/>
                <a:cs typeface="Arial"/>
                <a:sym typeface="Arial"/>
              </a:defRPr>
            </a:lvl1pPr>
          </a:lstStyle>
          <a:p>
            <a:pPr/>
            <a:r>
              <a:t>goat</a:t>
            </a:r>
          </a:p>
        </p:txBody>
      </p:sp>
      <p:sp>
        <p:nvSpPr>
          <p:cNvPr id="297" name="bit"/>
          <p:cNvSpPr txBox="1"/>
          <p:nvPr/>
        </p:nvSpPr>
        <p:spPr>
          <a:xfrm>
            <a:off x="7506665" y="3253670"/>
            <a:ext cx="38341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FFFF"/>
                </a:solidFill>
                <a:latin typeface="Arial"/>
                <a:ea typeface="Arial"/>
                <a:cs typeface="Arial"/>
                <a:sym typeface="Arial"/>
              </a:defRPr>
            </a:lvl1pPr>
          </a:lstStyle>
          <a:p>
            <a:pPr/>
            <a:r>
              <a:t>bit</a:t>
            </a:r>
          </a:p>
        </p:txBody>
      </p:sp>
      <p:sp>
        <p:nvSpPr>
          <p:cNvPr id="298" name="book"/>
          <p:cNvSpPr txBox="1"/>
          <p:nvPr/>
        </p:nvSpPr>
        <p:spPr>
          <a:xfrm>
            <a:off x="6282122" y="3637705"/>
            <a:ext cx="65018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FFFF"/>
                </a:solidFill>
                <a:latin typeface="Arial"/>
                <a:ea typeface="Arial"/>
                <a:cs typeface="Arial"/>
                <a:sym typeface="Arial"/>
              </a:defRPr>
            </a:lvl1pPr>
          </a:lstStyle>
          <a:p>
            <a:pPr/>
            <a:r>
              <a:t>book</a:t>
            </a:r>
          </a:p>
        </p:txBody>
      </p:sp>
      <p:sp>
        <p:nvSpPr>
          <p:cNvPr id="299" name="Line"/>
          <p:cNvSpPr/>
          <p:nvPr/>
        </p:nvSpPr>
        <p:spPr>
          <a:xfrm flipV="1">
            <a:off x="5515609" y="2635616"/>
            <a:ext cx="687445" cy="432463"/>
          </a:xfrm>
          <a:prstGeom prst="line">
            <a:avLst/>
          </a:prstGeom>
          <a:ln w="25400">
            <a:solidFill>
              <a:schemeClr val="accent1"/>
            </a:solidFill>
            <a:tailEnd type="triangle"/>
          </a:ln>
        </p:spPr>
        <p:txBody>
          <a:bodyPr lIns="45718" tIns="45718" rIns="45718" bIns="45718"/>
          <a:lstStyle/>
          <a:p>
            <a:pPr/>
          </a:p>
        </p:txBody>
      </p:sp>
      <p:sp>
        <p:nvSpPr>
          <p:cNvPr id="300" name="Line"/>
          <p:cNvSpPr/>
          <p:nvPr/>
        </p:nvSpPr>
        <p:spPr>
          <a:xfrm flipV="1">
            <a:off x="5545475" y="2741074"/>
            <a:ext cx="1778727" cy="348642"/>
          </a:xfrm>
          <a:prstGeom prst="line">
            <a:avLst/>
          </a:prstGeom>
          <a:ln w="25400">
            <a:solidFill>
              <a:schemeClr val="accent1"/>
            </a:solidFill>
            <a:tailEnd type="triangle"/>
          </a:ln>
        </p:spPr>
        <p:txBody>
          <a:bodyPr lIns="45718" tIns="45718" rIns="45718" bIns="45718"/>
          <a:lstStyle/>
          <a:p>
            <a:pPr/>
          </a:p>
        </p:txBody>
      </p:sp>
      <p:sp>
        <p:nvSpPr>
          <p:cNvPr id="301" name="Line"/>
          <p:cNvSpPr/>
          <p:nvPr/>
        </p:nvSpPr>
        <p:spPr>
          <a:xfrm>
            <a:off x="5549881" y="3072734"/>
            <a:ext cx="1715951" cy="344340"/>
          </a:xfrm>
          <a:prstGeom prst="line">
            <a:avLst/>
          </a:prstGeom>
          <a:ln w="25400">
            <a:solidFill>
              <a:schemeClr val="accent1"/>
            </a:solidFill>
            <a:tailEnd type="triangle"/>
          </a:ln>
        </p:spPr>
        <p:txBody>
          <a:bodyPr lIns="45718" tIns="45718" rIns="45718" bIns="45718"/>
          <a:lstStyle/>
          <a:p>
            <a:pPr/>
          </a:p>
        </p:txBody>
      </p:sp>
      <p:sp>
        <p:nvSpPr>
          <p:cNvPr id="302" name="Line"/>
          <p:cNvSpPr/>
          <p:nvPr/>
        </p:nvSpPr>
        <p:spPr>
          <a:xfrm>
            <a:off x="5549881" y="3072734"/>
            <a:ext cx="621118" cy="621118"/>
          </a:xfrm>
          <a:prstGeom prst="line">
            <a:avLst/>
          </a:prstGeom>
          <a:ln w="25400">
            <a:solidFill>
              <a:schemeClr val="accent1"/>
            </a:solidFill>
            <a:tailEnd type="triangle"/>
          </a:ln>
        </p:spPr>
        <p:txBody>
          <a:bodyPr lIns="45718" tIns="45718" rIns="45718" bIns="45718"/>
          <a:lstStyle/>
          <a:p>
            <a:pPr/>
          </a:p>
        </p:txBody>
      </p:sp>
      <p:sp>
        <p:nvSpPr>
          <p:cNvPr id="303" name="0.2"/>
          <p:cNvSpPr txBox="1"/>
          <p:nvPr/>
        </p:nvSpPr>
        <p:spPr>
          <a:xfrm>
            <a:off x="7342378" y="2044548"/>
            <a:ext cx="42192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0433FF"/>
                </a:solidFill>
                <a:latin typeface="Arial"/>
                <a:ea typeface="Arial"/>
                <a:cs typeface="Arial"/>
                <a:sym typeface="Arial"/>
              </a:defRPr>
            </a:lvl1pPr>
          </a:lstStyle>
          <a:p>
            <a:pPr/>
            <a:r>
              <a:t>0.2</a:t>
            </a:r>
          </a:p>
        </p:txBody>
      </p:sp>
      <p:sp>
        <p:nvSpPr>
          <p:cNvPr id="304" name="0.3"/>
          <p:cNvSpPr txBox="1"/>
          <p:nvPr/>
        </p:nvSpPr>
        <p:spPr>
          <a:xfrm>
            <a:off x="8736450" y="2605835"/>
            <a:ext cx="42192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0433FF"/>
                </a:solidFill>
                <a:latin typeface="Arial"/>
                <a:ea typeface="Arial"/>
                <a:cs typeface="Arial"/>
                <a:sym typeface="Arial"/>
              </a:defRPr>
            </a:lvl1pPr>
          </a:lstStyle>
          <a:p>
            <a:pPr/>
            <a:r>
              <a:t>0.3</a:t>
            </a:r>
          </a:p>
        </p:txBody>
      </p:sp>
      <p:sp>
        <p:nvSpPr>
          <p:cNvPr id="305" name="0.05"/>
          <p:cNvSpPr txBox="1"/>
          <p:nvPr/>
        </p:nvSpPr>
        <p:spPr>
          <a:xfrm>
            <a:off x="8736450" y="3345253"/>
            <a:ext cx="54906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0433FF"/>
                </a:solidFill>
                <a:latin typeface="Arial"/>
                <a:ea typeface="Arial"/>
                <a:cs typeface="Arial"/>
                <a:sym typeface="Arial"/>
              </a:defRPr>
            </a:lvl1pPr>
          </a:lstStyle>
          <a:p>
            <a:pPr/>
            <a:r>
              <a:t>0.05</a:t>
            </a:r>
          </a:p>
        </p:txBody>
      </p:sp>
      <p:sp>
        <p:nvSpPr>
          <p:cNvPr id="306" name="0.01"/>
          <p:cNvSpPr txBox="1"/>
          <p:nvPr/>
        </p:nvSpPr>
        <p:spPr>
          <a:xfrm>
            <a:off x="7542783" y="3901504"/>
            <a:ext cx="54906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0433FF"/>
                </a:solidFill>
                <a:latin typeface="Arial"/>
                <a:ea typeface="Arial"/>
                <a:cs typeface="Arial"/>
                <a:sym typeface="Arial"/>
              </a:defRPr>
            </a:lvl1pPr>
          </a:lstStyle>
          <a:p>
            <a:pPr/>
            <a:r>
              <a:t>0.01</a:t>
            </a:r>
          </a:p>
        </p:txBody>
      </p:sp>
      <p:pic>
        <p:nvPicPr>
          <p:cNvPr id="307" name="p(x_t+1_|x_1,_x_.pdf" descr="p(x_t+1_|x_1,_x_.pdf"/>
          <p:cNvPicPr>
            <a:picLocks noChangeAspect="1"/>
          </p:cNvPicPr>
          <p:nvPr/>
        </p:nvPicPr>
        <p:blipFill>
          <a:blip r:embed="rId3">
            <a:extLst/>
          </a:blip>
          <a:stretch>
            <a:fillRect/>
          </a:stretch>
        </p:blipFill>
        <p:spPr>
          <a:xfrm>
            <a:off x="4154194" y="4952639"/>
            <a:ext cx="2593614" cy="289922"/>
          </a:xfrm>
          <a:prstGeom prst="rect">
            <a:avLst/>
          </a:prstGeom>
          <a:ln w="12700">
            <a:miter lim="400000"/>
          </a:ln>
        </p:spPr>
      </p:pic>
      <p:pic>
        <p:nvPicPr>
          <p:cNvPr id="308" name="V=_w_1,_cdots,_w.pdf" descr="V=_w_1,_cdots,_w.pdf"/>
          <p:cNvPicPr>
            <a:picLocks noChangeAspect="1"/>
          </p:cNvPicPr>
          <p:nvPr/>
        </p:nvPicPr>
        <p:blipFill>
          <a:blip r:embed="rId4">
            <a:extLst/>
          </a:blip>
          <a:stretch>
            <a:fillRect/>
          </a:stretch>
        </p:blipFill>
        <p:spPr>
          <a:xfrm>
            <a:off x="6994869" y="5498022"/>
            <a:ext cx="2149655" cy="289922"/>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Language model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Language models</a:t>
            </a:r>
          </a:p>
        </p:txBody>
      </p:sp>
      <p:sp>
        <p:nvSpPr>
          <p:cNvPr id="31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314" name="Training (chain rule):…"/>
          <p:cNvSpPr txBox="1"/>
          <p:nvPr>
            <p:ph type="body" idx="4294967295"/>
          </p:nvPr>
        </p:nvSpPr>
        <p:spPr>
          <a:xfrm>
            <a:off x="530564" y="1275055"/>
            <a:ext cx="10680317" cy="5069298"/>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Training (chain rule):</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Prediction:</a:t>
            </a:r>
          </a:p>
        </p:txBody>
      </p:sp>
      <p:pic>
        <p:nvPicPr>
          <p:cNvPr id="315" name="P_left(_x_1_,_ld.pdf" descr="P_left(_x_1_,_ld.pdf"/>
          <p:cNvPicPr>
            <a:picLocks noChangeAspect="1"/>
          </p:cNvPicPr>
          <p:nvPr/>
        </p:nvPicPr>
        <p:blipFill>
          <a:blip r:embed="rId3">
            <a:extLst/>
          </a:blip>
          <a:stretch>
            <a:fillRect/>
          </a:stretch>
        </p:blipFill>
        <p:spPr>
          <a:xfrm>
            <a:off x="1854064" y="2086873"/>
            <a:ext cx="7100805" cy="1121543"/>
          </a:xfrm>
          <a:prstGeom prst="rect">
            <a:avLst/>
          </a:prstGeom>
          <a:ln w="12700">
            <a:miter lim="400000"/>
          </a:ln>
        </p:spPr>
      </p:pic>
      <p:pic>
        <p:nvPicPr>
          <p:cNvPr id="316" name="Image" descr="Image"/>
          <p:cNvPicPr>
            <a:picLocks noChangeAspect="1"/>
          </p:cNvPicPr>
          <p:nvPr/>
        </p:nvPicPr>
        <p:blipFill>
          <a:blip r:embed="rId4">
            <a:extLst/>
          </a:blip>
          <a:stretch>
            <a:fillRect/>
          </a:stretch>
        </p:blipFill>
        <p:spPr>
          <a:xfrm>
            <a:off x="6769511" y="3539522"/>
            <a:ext cx="3807516" cy="2646766"/>
          </a:xfrm>
          <a:prstGeom prst="rect">
            <a:avLst/>
          </a:prstGeom>
          <a:ln w="12700">
            <a:miter lim="400000"/>
          </a:ln>
        </p:spPr>
      </p:pic>
      <p:pic>
        <p:nvPicPr>
          <p:cNvPr id="317" name="x_t_=_max_x'_p(x.pdf" descr="x_t_=_max_x'_p(x.pdf"/>
          <p:cNvPicPr>
            <a:picLocks noChangeAspect="1"/>
          </p:cNvPicPr>
          <p:nvPr/>
        </p:nvPicPr>
        <p:blipFill>
          <a:blip r:embed="rId5">
            <a:extLst/>
          </a:blip>
          <a:stretch>
            <a:fillRect/>
          </a:stretch>
        </p:blipFill>
        <p:spPr>
          <a:xfrm>
            <a:off x="1700388" y="4284613"/>
            <a:ext cx="3159229" cy="391214"/>
          </a:xfrm>
          <a:prstGeom prst="rect">
            <a:avLst/>
          </a:prstGeom>
          <a:ln w="12700">
            <a:miter lim="400000"/>
          </a:ln>
        </p:spPr>
      </p:pic>
      <p:pic>
        <p:nvPicPr>
          <p:cNvPr id="318" name="max_theta.pdf" descr="max_theta.pdf"/>
          <p:cNvPicPr>
            <a:picLocks noChangeAspect="1"/>
          </p:cNvPicPr>
          <p:nvPr/>
        </p:nvPicPr>
        <p:blipFill>
          <a:blip r:embed="rId6">
            <a:extLst/>
          </a:blip>
          <a:stretch>
            <a:fillRect/>
          </a:stretch>
        </p:blipFill>
        <p:spPr>
          <a:xfrm>
            <a:off x="1234195" y="2124151"/>
            <a:ext cx="478707" cy="297379"/>
          </a:xfrm>
          <a:prstGeom prst="rect">
            <a:avLst/>
          </a:prstGeom>
          <a:ln w="12700">
            <a:miter lim="400000"/>
          </a:ln>
        </p:spPr>
      </p:pic>
      <p:sp>
        <p:nvSpPr>
          <p:cNvPr id="319" name="How to model the probability in language model?"/>
          <p:cNvSpPr txBox="1"/>
          <p:nvPr/>
        </p:nvSpPr>
        <p:spPr>
          <a:xfrm>
            <a:off x="667580" y="5261009"/>
            <a:ext cx="545101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How to model the probability in language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9"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tatistical language model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Statistical language models</a:t>
            </a:r>
          </a:p>
        </p:txBody>
      </p:sp>
      <p:sp>
        <p:nvSpPr>
          <p:cNvPr id="32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325" name="Collect statistics about how frequent different n-grams are, and use these to predict next word…"/>
          <p:cNvSpPr txBox="1"/>
          <p:nvPr>
            <p:ph type="body" idx="4294967295"/>
          </p:nvPr>
        </p:nvSpPr>
        <p:spPr>
          <a:xfrm>
            <a:off x="520005" y="1496793"/>
            <a:ext cx="10284481" cy="4242484"/>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Collect statistics about how frequent different n-grams are, and use these to predict next word</a:t>
            </a:r>
          </a:p>
          <a:p>
            <a:pPr lvl="1" marL="800099" indent="-342899" defTabSz="914400">
              <a:spcBef>
                <a:spcPts val="700"/>
              </a:spcBef>
              <a:buChar char="•"/>
              <a:defRPr sz="2300">
                <a:latin typeface="Arial"/>
                <a:ea typeface="Arial"/>
                <a:cs typeface="Arial"/>
                <a:sym typeface="Arial"/>
              </a:defRPr>
            </a:pPr>
            <a:r>
              <a:t>Unigram language model using MLE: </a:t>
            </a:r>
          </a:p>
          <a:p>
            <a:pPr lvl="1" marL="800099" indent="-342899" defTabSz="914400">
              <a:spcBef>
                <a:spcPts val="700"/>
              </a:spcBef>
              <a:buChar char="•"/>
              <a:defRPr sz="2300">
                <a:latin typeface="Arial"/>
                <a:ea typeface="Arial"/>
                <a:cs typeface="Arial"/>
                <a:sym typeface="Arial"/>
              </a:defRPr>
            </a:pPr>
          </a:p>
          <a:p>
            <a:pPr lvl="1" marL="800099" indent="-342899" defTabSz="914400">
              <a:spcBef>
                <a:spcPts val="700"/>
              </a:spcBef>
              <a:buChar char="•"/>
              <a:defRPr sz="2300">
                <a:latin typeface="Arial"/>
                <a:ea typeface="Arial"/>
                <a:cs typeface="Arial"/>
                <a:sym typeface="Arial"/>
              </a:defRPr>
            </a:pPr>
          </a:p>
          <a:p>
            <a:pPr lvl="1" marL="800099" indent="-342899" defTabSz="914400">
              <a:spcBef>
                <a:spcPts val="700"/>
              </a:spcBef>
              <a:buChar char="•"/>
              <a:defRPr sz="2300">
                <a:latin typeface="Arial"/>
                <a:ea typeface="Arial"/>
                <a:cs typeface="Arial"/>
                <a:sym typeface="Arial"/>
              </a:defRPr>
            </a:pPr>
          </a:p>
          <a:p>
            <a:pPr lvl="1" marL="800099" indent="-342899" defTabSz="914400">
              <a:spcBef>
                <a:spcPts val="700"/>
              </a:spcBef>
              <a:buChar char="•"/>
              <a:defRPr sz="2300">
                <a:latin typeface="Arial"/>
                <a:ea typeface="Arial"/>
                <a:cs typeface="Arial"/>
                <a:sym typeface="Arial"/>
              </a:defRPr>
            </a:pPr>
          </a:p>
          <a:p>
            <a:pPr lvl="1" marL="800099" indent="-342899" defTabSz="914400">
              <a:spcBef>
                <a:spcPts val="700"/>
              </a:spcBef>
              <a:buChar char="•"/>
              <a:defRPr sz="2300">
                <a:latin typeface="Arial"/>
                <a:ea typeface="Arial"/>
                <a:cs typeface="Arial"/>
                <a:sym typeface="Arial"/>
              </a:defRPr>
            </a:pPr>
            <a:r>
              <a:t>Bigram language model using MLE:</a:t>
            </a:r>
          </a:p>
        </p:txBody>
      </p:sp>
      <p:pic>
        <p:nvPicPr>
          <p:cNvPr id="326" name="Image" descr="Image"/>
          <p:cNvPicPr>
            <a:picLocks noChangeAspect="1"/>
          </p:cNvPicPr>
          <p:nvPr/>
        </p:nvPicPr>
        <p:blipFill>
          <a:blip r:embed="rId3">
            <a:extLst/>
          </a:blip>
          <a:stretch>
            <a:fillRect/>
          </a:stretch>
        </p:blipFill>
        <p:spPr>
          <a:xfrm>
            <a:off x="922287" y="2632834"/>
            <a:ext cx="3377389" cy="1312577"/>
          </a:xfrm>
          <a:prstGeom prst="rect">
            <a:avLst/>
          </a:prstGeom>
          <a:ln w="12700">
            <a:miter lim="400000"/>
          </a:ln>
        </p:spPr>
      </p:pic>
      <p:pic>
        <p:nvPicPr>
          <p:cNvPr id="327" name="latex-image-1.pdf" descr="latex-image-1.pdf"/>
          <p:cNvPicPr>
            <a:picLocks noChangeAspect="1"/>
          </p:cNvPicPr>
          <p:nvPr/>
        </p:nvPicPr>
        <p:blipFill>
          <a:blip r:embed="rId4">
            <a:extLst/>
          </a:blip>
          <a:stretch>
            <a:fillRect/>
          </a:stretch>
        </p:blipFill>
        <p:spPr>
          <a:xfrm>
            <a:off x="4772345" y="2812644"/>
            <a:ext cx="3377389" cy="952957"/>
          </a:xfrm>
          <a:prstGeom prst="rect">
            <a:avLst/>
          </a:prstGeom>
          <a:ln w="12700">
            <a:miter lim="400000"/>
          </a:ln>
        </p:spPr>
      </p:pic>
      <p:pic>
        <p:nvPicPr>
          <p:cNvPr id="328" name="Image" descr="Image"/>
          <p:cNvPicPr>
            <a:picLocks noChangeAspect="1"/>
          </p:cNvPicPr>
          <p:nvPr/>
        </p:nvPicPr>
        <p:blipFill>
          <a:blip r:embed="rId5">
            <a:extLst/>
          </a:blip>
          <a:stretch>
            <a:fillRect/>
          </a:stretch>
        </p:blipFill>
        <p:spPr>
          <a:xfrm>
            <a:off x="8151917" y="3067525"/>
            <a:ext cx="2417758" cy="3603611"/>
          </a:xfrm>
          <a:prstGeom prst="rect">
            <a:avLst/>
          </a:prstGeom>
          <a:ln w="12700">
            <a:miter lim="400000"/>
          </a:ln>
        </p:spPr>
      </p:pic>
      <p:pic>
        <p:nvPicPr>
          <p:cNvPr id="329" name="l_p(&quot;_text_Mary_.pdf" descr="l_p(&quot;_text_Mary_.pdf"/>
          <p:cNvPicPr>
            <a:picLocks noChangeAspect="1"/>
          </p:cNvPicPr>
          <p:nvPr/>
        </p:nvPicPr>
        <p:blipFill>
          <a:blip r:embed="rId6">
            <a:extLst/>
          </a:blip>
          <a:stretch>
            <a:fillRect/>
          </a:stretch>
        </p:blipFill>
        <p:spPr>
          <a:xfrm>
            <a:off x="197770" y="5181819"/>
            <a:ext cx="8144678" cy="49792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Language model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Language models</a:t>
            </a:r>
          </a:p>
        </p:txBody>
      </p:sp>
      <p:sp>
        <p:nvSpPr>
          <p:cNvPr id="33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335" name="Markov assumption: xt+1 depends only on the preceding n-1 words:…"/>
          <p:cNvSpPr txBox="1"/>
          <p:nvPr>
            <p:ph type="body" idx="4294967295"/>
          </p:nvPr>
        </p:nvSpPr>
        <p:spPr>
          <a:xfrm>
            <a:off x="520005" y="1496793"/>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rPr b="1">
                <a:solidFill>
                  <a:srgbClr val="FF2600"/>
                </a:solidFill>
              </a:rPr>
              <a:t>Markov assumption</a:t>
            </a:r>
            <a:r>
              <a:t>: xt+1 depends only on the preceding n-1 words: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How do we get the n-gram statistics? By counting the n-grams in a large corpus of text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Sparsity problem with n-gram LM: what if “mary has a little” never occurred? </a:t>
            </a:r>
          </a:p>
          <a:p>
            <a:pPr lvl="1" marL="800099" indent="-342899" defTabSz="914400">
              <a:spcBef>
                <a:spcPts val="700"/>
              </a:spcBef>
              <a:buChar char="•"/>
              <a:defRPr sz="2300">
                <a:latin typeface="Arial"/>
                <a:ea typeface="Arial"/>
                <a:cs typeface="Arial"/>
                <a:sym typeface="Arial"/>
              </a:defRPr>
            </a:pPr>
            <a:r>
              <a:t>Partial solution: just condition on “</a:t>
            </a:r>
            <a:r>
              <a:rPr b="1">
                <a:solidFill>
                  <a:srgbClr val="FF2600"/>
                </a:solidFill>
              </a:rPr>
              <a:t>a little</a:t>
            </a:r>
            <a:r>
              <a:t>” instead </a:t>
            </a:r>
          </a:p>
          <a:p>
            <a:pPr lvl="1" marL="800099" indent="-342899" defTabSz="914400">
              <a:spcBef>
                <a:spcPts val="700"/>
              </a:spcBef>
              <a:buChar char="•"/>
              <a:defRPr sz="2300">
                <a:latin typeface="Arial"/>
                <a:ea typeface="Arial"/>
                <a:cs typeface="Arial"/>
                <a:sym typeface="Arial"/>
              </a:defRPr>
            </a:pPr>
            <a:r>
              <a:t>Trade off between granularity and sparsity</a:t>
            </a:r>
          </a:p>
        </p:txBody>
      </p:sp>
      <p:pic>
        <p:nvPicPr>
          <p:cNvPr id="336" name="P_left(_x_t+1_mi.pdf" descr="P_left(_x_t+1_mi.pdf"/>
          <p:cNvPicPr>
            <a:picLocks noChangeAspect="1"/>
          </p:cNvPicPr>
          <p:nvPr/>
        </p:nvPicPr>
        <p:blipFill>
          <a:blip r:embed="rId3">
            <a:extLst/>
          </a:blip>
          <a:stretch>
            <a:fillRect/>
          </a:stretch>
        </p:blipFill>
        <p:spPr>
          <a:xfrm>
            <a:off x="2258157" y="2119115"/>
            <a:ext cx="5308983" cy="266169"/>
          </a:xfrm>
          <a:prstGeom prst="rect">
            <a:avLst/>
          </a:prstGeom>
          <a:ln w="12700">
            <a:miter lim="400000"/>
          </a:ln>
        </p:spPr>
      </p:pic>
      <p:pic>
        <p:nvPicPr>
          <p:cNvPr id="337" name="=_frac_P_left(_x.pdf" descr="=_frac_P_left(_x.pdf"/>
          <p:cNvPicPr>
            <a:picLocks noChangeAspect="1"/>
          </p:cNvPicPr>
          <p:nvPr/>
        </p:nvPicPr>
        <p:blipFill>
          <a:blip r:embed="rId4">
            <a:extLst/>
          </a:blip>
          <a:stretch>
            <a:fillRect/>
          </a:stretch>
        </p:blipFill>
        <p:spPr>
          <a:xfrm>
            <a:off x="4570176" y="2564676"/>
            <a:ext cx="3032278" cy="634492"/>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Gradient descent (optimization method)"/>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Gradient descent (optimization method)</a:t>
            </a:r>
          </a:p>
        </p:txBody>
      </p:sp>
      <p:sp>
        <p:nvSpPr>
          <p:cNvPr id="34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343" name="We have a cost function         we want to minimize…"/>
          <p:cNvSpPr txBox="1"/>
          <p:nvPr>
            <p:ph type="body" idx="4294967295"/>
          </p:nvPr>
        </p:nvSpPr>
        <p:spPr>
          <a:xfrm>
            <a:off x="520005" y="1496793"/>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We have a cost function         we want to minimize</a:t>
            </a:r>
          </a:p>
          <a:p>
            <a:pPr marL="342899" indent="-342899" defTabSz="914400">
              <a:spcBef>
                <a:spcPts val="700"/>
              </a:spcBef>
              <a:defRPr sz="2300">
                <a:latin typeface="Arial"/>
                <a:ea typeface="Arial"/>
                <a:cs typeface="Arial"/>
                <a:sym typeface="Arial"/>
              </a:defRPr>
            </a:pPr>
            <a:r>
              <a:t>There are a list of optimization algorithm (for both convex and non-convex objectives), the most popular one is gradient descent (first-order optimization)</a:t>
            </a:r>
          </a:p>
          <a:p>
            <a:pPr marL="342899" indent="-342899" defTabSz="914400">
              <a:spcBef>
                <a:spcPts val="700"/>
              </a:spcBef>
              <a:defRPr sz="2300">
                <a:latin typeface="Arial"/>
                <a:ea typeface="Arial"/>
                <a:cs typeface="Arial"/>
                <a:sym typeface="Arial"/>
              </a:defRPr>
            </a:pPr>
            <a:r>
              <a:t>At each iteration, GD calculate gradient of        , then take small step in direction of negative gradient</a:t>
            </a:r>
          </a:p>
        </p:txBody>
      </p:sp>
      <p:pic>
        <p:nvPicPr>
          <p:cNvPr id="344" name="J(_theta).pdf" descr="J(_theta).pdf"/>
          <p:cNvPicPr>
            <a:picLocks noChangeAspect="1"/>
          </p:cNvPicPr>
          <p:nvPr/>
        </p:nvPicPr>
        <p:blipFill>
          <a:blip r:embed="rId3">
            <a:extLst/>
          </a:blip>
          <a:stretch>
            <a:fillRect/>
          </a:stretch>
        </p:blipFill>
        <p:spPr>
          <a:xfrm>
            <a:off x="4106100" y="1591910"/>
            <a:ext cx="512320" cy="296185"/>
          </a:xfrm>
          <a:prstGeom prst="rect">
            <a:avLst/>
          </a:prstGeom>
          <a:ln w="12700">
            <a:miter lim="400000"/>
          </a:ln>
        </p:spPr>
      </p:pic>
      <p:pic>
        <p:nvPicPr>
          <p:cNvPr id="345" name="J(_theta).pdf" descr="J(_theta).pdf"/>
          <p:cNvPicPr>
            <a:picLocks noChangeAspect="1"/>
          </p:cNvPicPr>
          <p:nvPr/>
        </p:nvPicPr>
        <p:blipFill>
          <a:blip r:embed="rId3">
            <a:extLst/>
          </a:blip>
          <a:stretch>
            <a:fillRect/>
          </a:stretch>
        </p:blipFill>
        <p:spPr>
          <a:xfrm>
            <a:off x="6408241" y="2827598"/>
            <a:ext cx="512319" cy="296185"/>
          </a:xfrm>
          <a:prstGeom prst="rect">
            <a:avLst/>
          </a:prstGeom>
          <a:ln w="12700">
            <a:miter lim="400000"/>
          </a:ln>
        </p:spPr>
      </p:pic>
      <p:pic>
        <p:nvPicPr>
          <p:cNvPr id="346" name="Image" descr="Image"/>
          <p:cNvPicPr>
            <a:picLocks noChangeAspect="1"/>
          </p:cNvPicPr>
          <p:nvPr/>
        </p:nvPicPr>
        <p:blipFill>
          <a:blip r:embed="rId4">
            <a:extLst/>
          </a:blip>
          <a:stretch>
            <a:fillRect/>
          </a:stretch>
        </p:blipFill>
        <p:spPr>
          <a:xfrm>
            <a:off x="2327108" y="3687843"/>
            <a:ext cx="4654618" cy="2842138"/>
          </a:xfrm>
          <a:prstGeom prst="rect">
            <a:avLst/>
          </a:prstGeom>
          <a:ln w="12700">
            <a:miter lim="400000"/>
          </a:ln>
        </p:spPr>
      </p:pic>
      <p:pic>
        <p:nvPicPr>
          <p:cNvPr id="347" name="min_theta_J(_the.pdf" descr="min_theta_J(_the.pdf"/>
          <p:cNvPicPr>
            <a:picLocks noChangeAspect="1"/>
          </p:cNvPicPr>
          <p:nvPr/>
        </p:nvPicPr>
        <p:blipFill>
          <a:blip r:embed="rId5">
            <a:extLst/>
          </a:blip>
          <a:stretch>
            <a:fillRect/>
          </a:stretch>
        </p:blipFill>
        <p:spPr>
          <a:xfrm>
            <a:off x="7626293" y="4605218"/>
            <a:ext cx="912449" cy="355229"/>
          </a:xfrm>
          <a:prstGeom prst="rect">
            <a:avLst/>
          </a:prstGeom>
          <a:ln w="12700">
            <a:miter lim="400000"/>
          </a:ln>
        </p:spPr>
      </p:pic>
      <p:sp>
        <p:nvSpPr>
          <p:cNvPr id="348" name="Training loss: CE, margin loss"/>
          <p:cNvSpPr txBox="1"/>
          <p:nvPr/>
        </p:nvSpPr>
        <p:spPr>
          <a:xfrm>
            <a:off x="7549314" y="5260753"/>
            <a:ext cx="312348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Training loss: CE, margin loss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Gradient descent algorithm"/>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Gradient descent algorithm</a:t>
            </a:r>
          </a:p>
        </p:txBody>
      </p:sp>
      <p:sp>
        <p:nvSpPr>
          <p:cNvPr id="35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354" name="Repeat"/>
          <p:cNvSpPr txBox="1"/>
          <p:nvPr>
            <p:ph type="body" sz="half" idx="4294967295"/>
          </p:nvPr>
        </p:nvSpPr>
        <p:spPr>
          <a:xfrm>
            <a:off x="509446" y="1523550"/>
            <a:ext cx="10710261" cy="2184234"/>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Repeat</a:t>
            </a:r>
          </a:p>
        </p:txBody>
      </p:sp>
      <p:pic>
        <p:nvPicPr>
          <p:cNvPr id="355" name="theta^n_e_w_=_th.pdf" descr="theta^n_e_w_=_th.pdf"/>
          <p:cNvPicPr>
            <a:picLocks noChangeAspect="1"/>
          </p:cNvPicPr>
          <p:nvPr/>
        </p:nvPicPr>
        <p:blipFill>
          <a:blip r:embed="rId3">
            <a:extLst/>
          </a:blip>
          <a:stretch>
            <a:fillRect/>
          </a:stretch>
        </p:blipFill>
        <p:spPr>
          <a:xfrm>
            <a:off x="3821422" y="3759100"/>
            <a:ext cx="2684967" cy="316766"/>
          </a:xfrm>
          <a:prstGeom prst="rect">
            <a:avLst/>
          </a:prstGeom>
          <a:ln w="12700">
            <a:miter lim="400000"/>
          </a:ln>
        </p:spPr>
      </p:pic>
      <p:pic>
        <p:nvPicPr>
          <p:cNvPr id="356" name="theta_j^n_e_w_=_.pdf" descr="theta_j^n_e_w_=_.pdf"/>
          <p:cNvPicPr>
            <a:picLocks noChangeAspect="1"/>
          </p:cNvPicPr>
          <p:nvPr/>
        </p:nvPicPr>
        <p:blipFill>
          <a:blip r:embed="rId4">
            <a:extLst/>
          </a:blip>
          <a:stretch>
            <a:fillRect/>
          </a:stretch>
        </p:blipFill>
        <p:spPr>
          <a:xfrm>
            <a:off x="3842789" y="4391945"/>
            <a:ext cx="2730430" cy="631155"/>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Neural network for NLP"/>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Neural network for NLP</a:t>
            </a:r>
          </a:p>
        </p:txBody>
      </p:sp>
      <p:sp>
        <p:nvSpPr>
          <p:cNvPr id="36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362" name="embedding layer:…"/>
          <p:cNvSpPr txBox="1"/>
          <p:nvPr/>
        </p:nvSpPr>
        <p:spPr>
          <a:xfrm>
            <a:off x="7260672" y="4433085"/>
            <a:ext cx="4472793" cy="14174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i="1">
                <a:latin typeface="Arial"/>
                <a:ea typeface="Arial"/>
                <a:cs typeface="Arial"/>
                <a:sym typeface="Arial"/>
              </a:defRPr>
            </a:pPr>
            <a:r>
              <a:t>embedding layer:</a:t>
            </a:r>
          </a:p>
          <a:p>
            <a:pPr marL="240631" indent="-240631">
              <a:buSzPct val="100000"/>
              <a:buAutoNum type="arabicPeriod" startAt="1"/>
              <a:defRPr i="1">
                <a:latin typeface="Arial"/>
                <a:ea typeface="Arial"/>
                <a:cs typeface="Arial"/>
                <a:sym typeface="Arial"/>
              </a:defRPr>
            </a:pPr>
            <a:r>
              <a:t>maps a 1-hot vector to low dim representation</a:t>
            </a:r>
          </a:p>
          <a:p>
            <a:pPr marL="240631" indent="-240631">
              <a:buSzPct val="100000"/>
              <a:buAutoNum type="arabicPeriod" startAt="1"/>
              <a:defRPr i="1">
                <a:latin typeface="Arial"/>
                <a:ea typeface="Arial"/>
                <a:cs typeface="Arial"/>
                <a:sym typeface="Arial"/>
              </a:defRPr>
            </a:pPr>
            <a:r>
              <a:t>randomly initialized</a:t>
            </a:r>
          </a:p>
          <a:p>
            <a:pPr marL="240631" indent="-240631">
              <a:buSzPct val="100000"/>
              <a:buAutoNum type="arabicPeriod" startAt="1"/>
              <a:defRPr i="1">
                <a:latin typeface="Arial"/>
                <a:ea typeface="Arial"/>
                <a:cs typeface="Arial"/>
                <a:sym typeface="Arial"/>
              </a:defRPr>
            </a:pPr>
            <a:r>
              <a:t>can be trained </a:t>
            </a:r>
          </a:p>
        </p:txBody>
      </p:sp>
      <p:sp>
        <p:nvSpPr>
          <p:cNvPr id="363" name="Line"/>
          <p:cNvSpPr/>
          <p:nvPr/>
        </p:nvSpPr>
        <p:spPr>
          <a:xfrm flipV="1">
            <a:off x="3894129" y="3557756"/>
            <a:ext cx="1" cy="910810"/>
          </a:xfrm>
          <a:prstGeom prst="line">
            <a:avLst/>
          </a:prstGeom>
          <a:ln w="25400">
            <a:solidFill>
              <a:schemeClr val="accent1"/>
            </a:solidFill>
            <a:tailEnd type="triangle"/>
          </a:ln>
        </p:spPr>
        <p:txBody>
          <a:bodyPr lIns="45718" tIns="45718" rIns="45718" bIns="45718"/>
          <a:lstStyle/>
          <a:p>
            <a:pPr/>
          </a:p>
        </p:txBody>
      </p:sp>
      <p:sp>
        <p:nvSpPr>
          <p:cNvPr id="364" name="Line"/>
          <p:cNvSpPr/>
          <p:nvPr/>
        </p:nvSpPr>
        <p:spPr>
          <a:xfrm flipV="1">
            <a:off x="1780789" y="5602325"/>
            <a:ext cx="1" cy="528682"/>
          </a:xfrm>
          <a:prstGeom prst="line">
            <a:avLst/>
          </a:prstGeom>
          <a:ln w="25400">
            <a:solidFill>
              <a:schemeClr val="accent1"/>
            </a:solidFill>
            <a:tailEnd type="triangle"/>
          </a:ln>
        </p:spPr>
        <p:txBody>
          <a:bodyPr lIns="45718" tIns="45718" rIns="45718" bIns="45718"/>
          <a:lstStyle/>
          <a:p>
            <a:pPr/>
          </a:p>
        </p:txBody>
      </p:sp>
      <p:sp>
        <p:nvSpPr>
          <p:cNvPr id="365" name="Line"/>
          <p:cNvSpPr/>
          <p:nvPr/>
        </p:nvSpPr>
        <p:spPr>
          <a:xfrm flipV="1">
            <a:off x="2724397" y="5602325"/>
            <a:ext cx="1" cy="528682"/>
          </a:xfrm>
          <a:prstGeom prst="line">
            <a:avLst/>
          </a:prstGeom>
          <a:ln w="25400">
            <a:solidFill>
              <a:schemeClr val="accent1"/>
            </a:solidFill>
            <a:tailEnd type="triangle"/>
          </a:ln>
        </p:spPr>
        <p:txBody>
          <a:bodyPr lIns="45718" tIns="45718" rIns="45718" bIns="45718"/>
          <a:lstStyle/>
          <a:p>
            <a:pPr/>
          </a:p>
        </p:txBody>
      </p:sp>
      <p:sp>
        <p:nvSpPr>
          <p:cNvPr id="366" name="Line"/>
          <p:cNvSpPr/>
          <p:nvPr/>
        </p:nvSpPr>
        <p:spPr>
          <a:xfrm flipV="1">
            <a:off x="3934519" y="5602325"/>
            <a:ext cx="1" cy="528682"/>
          </a:xfrm>
          <a:prstGeom prst="line">
            <a:avLst/>
          </a:prstGeom>
          <a:ln w="25400">
            <a:solidFill>
              <a:schemeClr val="accent1"/>
            </a:solidFill>
            <a:tailEnd type="triangle"/>
          </a:ln>
        </p:spPr>
        <p:txBody>
          <a:bodyPr lIns="45718" tIns="45718" rIns="45718" bIns="45718"/>
          <a:lstStyle/>
          <a:p>
            <a:pPr/>
          </a:p>
        </p:txBody>
      </p:sp>
      <p:sp>
        <p:nvSpPr>
          <p:cNvPr id="367" name="Line"/>
          <p:cNvSpPr/>
          <p:nvPr/>
        </p:nvSpPr>
        <p:spPr>
          <a:xfrm flipV="1">
            <a:off x="5011823" y="5602325"/>
            <a:ext cx="1" cy="528682"/>
          </a:xfrm>
          <a:prstGeom prst="line">
            <a:avLst/>
          </a:prstGeom>
          <a:ln w="25400">
            <a:solidFill>
              <a:schemeClr val="accent1"/>
            </a:solidFill>
            <a:tailEnd type="triangle"/>
          </a:ln>
        </p:spPr>
        <p:txBody>
          <a:bodyPr lIns="45718" tIns="45718" rIns="45718" bIns="45718"/>
          <a:lstStyle/>
          <a:p>
            <a:pPr/>
          </a:p>
        </p:txBody>
      </p:sp>
      <p:sp>
        <p:nvSpPr>
          <p:cNvPr id="368" name="Line"/>
          <p:cNvSpPr/>
          <p:nvPr/>
        </p:nvSpPr>
        <p:spPr>
          <a:xfrm flipV="1">
            <a:off x="6194717" y="5602325"/>
            <a:ext cx="1" cy="528682"/>
          </a:xfrm>
          <a:prstGeom prst="line">
            <a:avLst/>
          </a:prstGeom>
          <a:ln w="25400">
            <a:solidFill>
              <a:schemeClr val="accent1"/>
            </a:solidFill>
            <a:tailEnd type="triangle"/>
          </a:ln>
        </p:spPr>
        <p:txBody>
          <a:bodyPr lIns="45718" tIns="45718" rIns="45718" bIns="45718"/>
          <a:lstStyle/>
          <a:p>
            <a:pPr/>
          </a:p>
        </p:txBody>
      </p:sp>
      <p:sp>
        <p:nvSpPr>
          <p:cNvPr id="369" name="car"/>
          <p:cNvSpPr txBox="1"/>
          <p:nvPr/>
        </p:nvSpPr>
        <p:spPr>
          <a:xfrm>
            <a:off x="3723669" y="6272034"/>
            <a:ext cx="42170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car</a:t>
            </a:r>
          </a:p>
        </p:txBody>
      </p:sp>
      <p:sp>
        <p:nvSpPr>
          <p:cNvPr id="370" name="…"/>
          <p:cNvSpPr txBox="1"/>
          <p:nvPr/>
        </p:nvSpPr>
        <p:spPr>
          <a:xfrm>
            <a:off x="4800973" y="6272034"/>
            <a:ext cx="3327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t>
            </a:r>
          </a:p>
        </p:txBody>
      </p:sp>
      <p:sp>
        <p:nvSpPr>
          <p:cNvPr id="371" name="auto"/>
          <p:cNvSpPr txBox="1"/>
          <p:nvPr/>
        </p:nvSpPr>
        <p:spPr>
          <a:xfrm>
            <a:off x="6028348" y="6272034"/>
            <a:ext cx="54906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auto</a:t>
            </a:r>
          </a:p>
        </p:txBody>
      </p:sp>
      <p:sp>
        <p:nvSpPr>
          <p:cNvPr id="372" name="…"/>
          <p:cNvSpPr txBox="1"/>
          <p:nvPr/>
        </p:nvSpPr>
        <p:spPr>
          <a:xfrm>
            <a:off x="2558028" y="6272034"/>
            <a:ext cx="3327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t>
            </a:r>
          </a:p>
        </p:txBody>
      </p:sp>
      <p:sp>
        <p:nvSpPr>
          <p:cNvPr id="373" name="…"/>
          <p:cNvSpPr txBox="1"/>
          <p:nvPr/>
        </p:nvSpPr>
        <p:spPr>
          <a:xfrm>
            <a:off x="1501397" y="6272034"/>
            <a:ext cx="3327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t>
            </a:r>
          </a:p>
        </p:txBody>
      </p:sp>
      <p:sp>
        <p:nvSpPr>
          <p:cNvPr id="374" name="Rectangle"/>
          <p:cNvSpPr/>
          <p:nvPr/>
        </p:nvSpPr>
        <p:spPr>
          <a:xfrm>
            <a:off x="5976296" y="4486957"/>
            <a:ext cx="421701" cy="1094587"/>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375" name="Desk"/>
          <p:cNvSpPr/>
          <p:nvPr/>
        </p:nvSpPr>
        <p:spPr>
          <a:xfrm>
            <a:off x="6094019" y="457668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76" name="Desk"/>
          <p:cNvSpPr/>
          <p:nvPr/>
        </p:nvSpPr>
        <p:spPr>
          <a:xfrm rot="10800000">
            <a:off x="6102390" y="536883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77" name="0.2"/>
          <p:cNvSpPr txBox="1"/>
          <p:nvPr/>
        </p:nvSpPr>
        <p:spPr>
          <a:xfrm>
            <a:off x="6032391" y="4671925"/>
            <a:ext cx="315995"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0.2</a:t>
            </a:r>
          </a:p>
        </p:txBody>
      </p:sp>
      <p:sp>
        <p:nvSpPr>
          <p:cNvPr id="378" name="0.3"/>
          <p:cNvSpPr txBox="1"/>
          <p:nvPr/>
        </p:nvSpPr>
        <p:spPr>
          <a:xfrm>
            <a:off x="6036719" y="4851324"/>
            <a:ext cx="315996" cy="2642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0.3</a:t>
            </a:r>
          </a:p>
        </p:txBody>
      </p:sp>
      <p:sp>
        <p:nvSpPr>
          <p:cNvPr id="379" name="0.1"/>
          <p:cNvSpPr txBox="1"/>
          <p:nvPr/>
        </p:nvSpPr>
        <p:spPr>
          <a:xfrm>
            <a:off x="6045091" y="5086533"/>
            <a:ext cx="315995"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0.1</a:t>
            </a:r>
          </a:p>
        </p:txBody>
      </p:sp>
      <p:sp>
        <p:nvSpPr>
          <p:cNvPr id="380" name="Rectangle"/>
          <p:cNvSpPr/>
          <p:nvPr/>
        </p:nvSpPr>
        <p:spPr>
          <a:xfrm>
            <a:off x="3716099" y="4461557"/>
            <a:ext cx="436841" cy="1145387"/>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381" name="Desk"/>
          <p:cNvSpPr/>
          <p:nvPr/>
        </p:nvSpPr>
        <p:spPr>
          <a:xfrm>
            <a:off x="3833821" y="456398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82" name="Desk"/>
          <p:cNvSpPr/>
          <p:nvPr/>
        </p:nvSpPr>
        <p:spPr>
          <a:xfrm rot="10800000">
            <a:off x="3842192" y="539423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83" name="0.5"/>
          <p:cNvSpPr txBox="1"/>
          <p:nvPr/>
        </p:nvSpPr>
        <p:spPr>
          <a:xfrm>
            <a:off x="3784893" y="4659224"/>
            <a:ext cx="315996" cy="2642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0.5</a:t>
            </a:r>
          </a:p>
        </p:txBody>
      </p:sp>
      <p:sp>
        <p:nvSpPr>
          <p:cNvPr id="384" name="0.3"/>
          <p:cNvSpPr txBox="1"/>
          <p:nvPr/>
        </p:nvSpPr>
        <p:spPr>
          <a:xfrm>
            <a:off x="3776521" y="4876724"/>
            <a:ext cx="315996" cy="2642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0.3</a:t>
            </a:r>
          </a:p>
        </p:txBody>
      </p:sp>
      <p:sp>
        <p:nvSpPr>
          <p:cNvPr id="385" name="0.2"/>
          <p:cNvSpPr txBox="1"/>
          <p:nvPr/>
        </p:nvSpPr>
        <p:spPr>
          <a:xfrm>
            <a:off x="3784893" y="5111933"/>
            <a:ext cx="315996"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0.2</a:t>
            </a:r>
          </a:p>
        </p:txBody>
      </p:sp>
      <p:sp>
        <p:nvSpPr>
          <p:cNvPr id="386" name="Line"/>
          <p:cNvSpPr/>
          <p:nvPr/>
        </p:nvSpPr>
        <p:spPr>
          <a:xfrm flipV="1">
            <a:off x="6203088" y="3500839"/>
            <a:ext cx="1" cy="969930"/>
          </a:xfrm>
          <a:prstGeom prst="line">
            <a:avLst/>
          </a:prstGeom>
          <a:ln w="25400">
            <a:solidFill>
              <a:schemeClr val="accent1"/>
            </a:solidFill>
            <a:tailEnd type="triangle"/>
          </a:ln>
        </p:spPr>
        <p:txBody>
          <a:bodyPr lIns="45718" tIns="45718" rIns="45718" bIns="45718"/>
          <a:lstStyle/>
          <a:p>
            <a:pPr/>
          </a:p>
        </p:txBody>
      </p:sp>
      <p:sp>
        <p:nvSpPr>
          <p:cNvPr id="387" name="Line"/>
          <p:cNvSpPr/>
          <p:nvPr/>
        </p:nvSpPr>
        <p:spPr>
          <a:xfrm flipV="1">
            <a:off x="1780789" y="3580061"/>
            <a:ext cx="1" cy="890708"/>
          </a:xfrm>
          <a:prstGeom prst="line">
            <a:avLst/>
          </a:prstGeom>
          <a:ln w="25400">
            <a:solidFill>
              <a:schemeClr val="accent1"/>
            </a:solidFill>
            <a:tailEnd type="triangle"/>
          </a:ln>
        </p:spPr>
        <p:txBody>
          <a:bodyPr lIns="45718" tIns="45718" rIns="45718" bIns="45718"/>
          <a:lstStyle/>
          <a:p>
            <a:pPr/>
          </a:p>
        </p:txBody>
      </p:sp>
      <p:sp>
        <p:nvSpPr>
          <p:cNvPr id="388" name="Rectangle"/>
          <p:cNvSpPr/>
          <p:nvPr/>
        </p:nvSpPr>
        <p:spPr>
          <a:xfrm>
            <a:off x="1562369" y="4436157"/>
            <a:ext cx="436841" cy="1145387"/>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389" name="Desk"/>
          <p:cNvSpPr/>
          <p:nvPr/>
        </p:nvSpPr>
        <p:spPr>
          <a:xfrm>
            <a:off x="1680091" y="453858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90" name="Desk"/>
          <p:cNvSpPr/>
          <p:nvPr/>
        </p:nvSpPr>
        <p:spPr>
          <a:xfrm rot="10800000">
            <a:off x="1688463" y="536883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91" name="Rectangle"/>
          <p:cNvSpPr/>
          <p:nvPr/>
        </p:nvSpPr>
        <p:spPr>
          <a:xfrm>
            <a:off x="2505977" y="4436157"/>
            <a:ext cx="436841" cy="1145387"/>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392" name="Desk"/>
          <p:cNvSpPr/>
          <p:nvPr/>
        </p:nvSpPr>
        <p:spPr>
          <a:xfrm>
            <a:off x="2623699" y="453858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93" name="Desk"/>
          <p:cNvSpPr/>
          <p:nvPr/>
        </p:nvSpPr>
        <p:spPr>
          <a:xfrm rot="10800000">
            <a:off x="2632071" y="536883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94" name="Rectangle"/>
          <p:cNvSpPr/>
          <p:nvPr/>
        </p:nvSpPr>
        <p:spPr>
          <a:xfrm>
            <a:off x="4820172" y="4436157"/>
            <a:ext cx="436841" cy="1145387"/>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395" name="Desk"/>
          <p:cNvSpPr/>
          <p:nvPr/>
        </p:nvSpPr>
        <p:spPr>
          <a:xfrm>
            <a:off x="4937894" y="453858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96" name="Desk"/>
          <p:cNvSpPr/>
          <p:nvPr/>
        </p:nvSpPr>
        <p:spPr>
          <a:xfrm rot="10800000">
            <a:off x="4946266" y="5368833"/>
            <a:ext cx="201397" cy="10118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397" name="Line"/>
          <p:cNvSpPr/>
          <p:nvPr/>
        </p:nvSpPr>
        <p:spPr>
          <a:xfrm flipV="1">
            <a:off x="5011823" y="3560360"/>
            <a:ext cx="1" cy="850888"/>
          </a:xfrm>
          <a:prstGeom prst="line">
            <a:avLst/>
          </a:prstGeom>
          <a:ln w="25400">
            <a:solidFill>
              <a:schemeClr val="accent1"/>
            </a:solidFill>
            <a:tailEnd type="triangle"/>
          </a:ln>
        </p:spPr>
        <p:txBody>
          <a:bodyPr lIns="45718" tIns="45718" rIns="45718" bIns="45718"/>
          <a:lstStyle/>
          <a:p>
            <a:pPr/>
          </a:p>
        </p:txBody>
      </p:sp>
      <p:sp>
        <p:nvSpPr>
          <p:cNvPr id="398" name="Line"/>
          <p:cNvSpPr/>
          <p:nvPr/>
        </p:nvSpPr>
        <p:spPr>
          <a:xfrm flipV="1">
            <a:off x="2732769" y="3560360"/>
            <a:ext cx="1" cy="850888"/>
          </a:xfrm>
          <a:prstGeom prst="line">
            <a:avLst/>
          </a:prstGeom>
          <a:ln w="25400">
            <a:solidFill>
              <a:schemeClr val="accent1"/>
            </a:solidFill>
            <a:tailEnd type="triangle"/>
          </a:ln>
        </p:spPr>
        <p:txBody>
          <a:bodyPr lIns="45718" tIns="45718" rIns="45718" bIns="45718"/>
          <a:lstStyle/>
          <a:p>
            <a:pPr/>
          </a:p>
        </p:txBody>
      </p:sp>
      <p:sp>
        <p:nvSpPr>
          <p:cNvPr id="399" name="Rounded Rectangle"/>
          <p:cNvSpPr/>
          <p:nvPr/>
        </p:nvSpPr>
        <p:spPr>
          <a:xfrm>
            <a:off x="1198455" y="3019469"/>
            <a:ext cx="5366676" cy="503282"/>
          </a:xfrm>
          <a:prstGeom prst="roundRect">
            <a:avLst>
              <a:gd name="adj" fmla="val 37852"/>
            </a:avLst>
          </a:prstGeom>
          <a:solidFill>
            <a:srgbClr val="FFFFFF"/>
          </a:solidFill>
          <a:ln w="25400">
            <a:solidFill>
              <a:srgbClr val="941100"/>
            </a:solidFill>
          </a:ln>
        </p:spPr>
        <p:txBody>
          <a:bodyPr lIns="45718" tIns="45718" rIns="45718" bIns="45718" anchor="ctr"/>
          <a:lstStyle/>
          <a:p>
            <a:pPr/>
          </a:p>
        </p:txBody>
      </p:sp>
      <p:sp>
        <p:nvSpPr>
          <p:cNvPr id="400" name="Oval"/>
          <p:cNvSpPr/>
          <p:nvPr/>
        </p:nvSpPr>
        <p:spPr>
          <a:xfrm>
            <a:off x="2487985"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01" name="Oval"/>
          <p:cNvSpPr/>
          <p:nvPr/>
        </p:nvSpPr>
        <p:spPr>
          <a:xfrm>
            <a:off x="2815605"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02" name="Oval"/>
          <p:cNvSpPr/>
          <p:nvPr/>
        </p:nvSpPr>
        <p:spPr>
          <a:xfrm>
            <a:off x="3134888" y="3163314"/>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403" name="Oval"/>
          <p:cNvSpPr/>
          <p:nvPr/>
        </p:nvSpPr>
        <p:spPr>
          <a:xfrm>
            <a:off x="3451949"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04" name="Oval"/>
          <p:cNvSpPr/>
          <p:nvPr/>
        </p:nvSpPr>
        <p:spPr>
          <a:xfrm>
            <a:off x="3781792" y="3163314"/>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405" name="Oval"/>
          <p:cNvSpPr/>
          <p:nvPr/>
        </p:nvSpPr>
        <p:spPr>
          <a:xfrm>
            <a:off x="4119610"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06" name="Oval"/>
          <p:cNvSpPr/>
          <p:nvPr/>
        </p:nvSpPr>
        <p:spPr>
          <a:xfrm>
            <a:off x="4428696"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07" name="Oval"/>
          <p:cNvSpPr/>
          <p:nvPr/>
        </p:nvSpPr>
        <p:spPr>
          <a:xfrm>
            <a:off x="4788833"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08" name="Oval"/>
          <p:cNvSpPr/>
          <p:nvPr/>
        </p:nvSpPr>
        <p:spPr>
          <a:xfrm>
            <a:off x="5104331" y="3163314"/>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409" name="Oval"/>
          <p:cNvSpPr/>
          <p:nvPr/>
        </p:nvSpPr>
        <p:spPr>
          <a:xfrm>
            <a:off x="5456494"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10" name="hidden layer"/>
          <p:cNvSpPr txBox="1"/>
          <p:nvPr/>
        </p:nvSpPr>
        <p:spPr>
          <a:xfrm>
            <a:off x="8925862" y="3095780"/>
            <a:ext cx="134960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hidden layer</a:t>
            </a:r>
          </a:p>
        </p:txBody>
      </p:sp>
      <p:sp>
        <p:nvSpPr>
          <p:cNvPr id="411" name="Oval"/>
          <p:cNvSpPr/>
          <p:nvPr/>
        </p:nvSpPr>
        <p:spPr>
          <a:xfrm>
            <a:off x="1400707" y="3163314"/>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412" name="Oval"/>
          <p:cNvSpPr/>
          <p:nvPr/>
        </p:nvSpPr>
        <p:spPr>
          <a:xfrm>
            <a:off x="1728327" y="3163314"/>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413" name="Oval"/>
          <p:cNvSpPr/>
          <p:nvPr/>
        </p:nvSpPr>
        <p:spPr>
          <a:xfrm>
            <a:off x="2047611"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14" name="Oval"/>
          <p:cNvSpPr/>
          <p:nvPr/>
        </p:nvSpPr>
        <p:spPr>
          <a:xfrm>
            <a:off x="5771992"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15" name="Oval"/>
          <p:cNvSpPr/>
          <p:nvPr/>
        </p:nvSpPr>
        <p:spPr>
          <a:xfrm>
            <a:off x="6094717" y="316331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16" name="Line"/>
          <p:cNvSpPr/>
          <p:nvPr/>
        </p:nvSpPr>
        <p:spPr>
          <a:xfrm flipV="1">
            <a:off x="3881792" y="2071049"/>
            <a:ext cx="1" cy="910811"/>
          </a:xfrm>
          <a:prstGeom prst="line">
            <a:avLst/>
          </a:prstGeom>
          <a:ln w="25400">
            <a:solidFill>
              <a:schemeClr val="accent1"/>
            </a:solidFill>
            <a:tailEnd type="triangle"/>
          </a:ln>
        </p:spPr>
        <p:txBody>
          <a:bodyPr lIns="45718" tIns="45718" rIns="45718" bIns="45718"/>
          <a:lstStyle/>
          <a:p>
            <a:pPr/>
          </a:p>
        </p:txBody>
      </p:sp>
      <p:sp>
        <p:nvSpPr>
          <p:cNvPr id="417" name="output distribution"/>
          <p:cNvSpPr txBox="1"/>
          <p:nvPr/>
        </p:nvSpPr>
        <p:spPr>
          <a:xfrm>
            <a:off x="8888124" y="1395109"/>
            <a:ext cx="190871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output distribution</a:t>
            </a:r>
          </a:p>
        </p:txBody>
      </p:sp>
      <p:sp>
        <p:nvSpPr>
          <p:cNvPr id="418" name="Output: a class label, a score, a word, …"/>
          <p:cNvSpPr txBox="1"/>
          <p:nvPr/>
        </p:nvSpPr>
        <p:spPr>
          <a:xfrm>
            <a:off x="1962411" y="1524553"/>
            <a:ext cx="422083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Output: a class label, a score, a word, …</a:t>
            </a:r>
          </a:p>
        </p:txBody>
      </p:sp>
      <p:pic>
        <p:nvPicPr>
          <p:cNvPr id="419" name="hat_y_=softmax(U.pdf" descr="hat_y_=softmax(U.pdf"/>
          <p:cNvPicPr>
            <a:picLocks noChangeAspect="1"/>
          </p:cNvPicPr>
          <p:nvPr/>
        </p:nvPicPr>
        <p:blipFill>
          <a:blip r:embed="rId3">
            <a:extLst/>
          </a:blip>
          <a:stretch>
            <a:fillRect/>
          </a:stretch>
        </p:blipFill>
        <p:spPr>
          <a:xfrm>
            <a:off x="8981332" y="1890993"/>
            <a:ext cx="2201490" cy="240993"/>
          </a:xfrm>
          <a:prstGeom prst="rect">
            <a:avLst/>
          </a:prstGeom>
          <a:ln w="12700">
            <a:miter lim="400000"/>
          </a:ln>
        </p:spPr>
      </p:pic>
      <p:sp>
        <p:nvSpPr>
          <p:cNvPr id="420" name="Line"/>
          <p:cNvSpPr/>
          <p:nvPr/>
        </p:nvSpPr>
        <p:spPr>
          <a:xfrm>
            <a:off x="4219610" y="2121832"/>
            <a:ext cx="1" cy="858363"/>
          </a:xfrm>
          <a:prstGeom prst="line">
            <a:avLst/>
          </a:prstGeom>
          <a:ln w="25400">
            <a:solidFill>
              <a:srgbClr val="FF2600"/>
            </a:solidFill>
            <a:tailEnd type="triangle"/>
          </a:ln>
        </p:spPr>
        <p:txBody>
          <a:bodyPr lIns="45718" tIns="45718" rIns="45718" bIns="45718"/>
          <a:lstStyle/>
          <a:p>
            <a:pPr/>
          </a:p>
        </p:txBody>
      </p:sp>
      <p:sp>
        <p:nvSpPr>
          <p:cNvPr id="421" name="Line"/>
          <p:cNvSpPr/>
          <p:nvPr/>
        </p:nvSpPr>
        <p:spPr>
          <a:xfrm>
            <a:off x="4072829" y="3569323"/>
            <a:ext cx="1" cy="858362"/>
          </a:xfrm>
          <a:prstGeom prst="line">
            <a:avLst/>
          </a:prstGeom>
          <a:ln w="25400">
            <a:solidFill>
              <a:srgbClr val="FF2600"/>
            </a:solidFill>
            <a:tailEnd type="triangle"/>
          </a:ln>
        </p:spPr>
        <p:txBody>
          <a:bodyPr lIns="45718" tIns="45718" rIns="45718" bIns="45718"/>
          <a:lstStyle/>
          <a:p>
            <a:pPr/>
          </a:p>
        </p:txBody>
      </p:sp>
      <p:sp>
        <p:nvSpPr>
          <p:cNvPr id="422" name="Line"/>
          <p:cNvSpPr/>
          <p:nvPr/>
        </p:nvSpPr>
        <p:spPr>
          <a:xfrm>
            <a:off x="5137959" y="3590565"/>
            <a:ext cx="1" cy="858362"/>
          </a:xfrm>
          <a:prstGeom prst="line">
            <a:avLst/>
          </a:prstGeom>
          <a:ln w="25400">
            <a:solidFill>
              <a:srgbClr val="FF2600"/>
            </a:solidFill>
            <a:tailEnd type="triangle"/>
          </a:ln>
        </p:spPr>
        <p:txBody>
          <a:bodyPr lIns="45718" tIns="45718" rIns="45718" bIns="45718"/>
          <a:lstStyle/>
          <a:p>
            <a:pPr/>
          </a:p>
        </p:txBody>
      </p:sp>
      <p:sp>
        <p:nvSpPr>
          <p:cNvPr id="423" name="Line"/>
          <p:cNvSpPr/>
          <p:nvPr/>
        </p:nvSpPr>
        <p:spPr>
          <a:xfrm>
            <a:off x="6302877" y="3569323"/>
            <a:ext cx="1" cy="858362"/>
          </a:xfrm>
          <a:prstGeom prst="line">
            <a:avLst/>
          </a:prstGeom>
          <a:ln w="25400">
            <a:solidFill>
              <a:srgbClr val="FF2600"/>
            </a:solidFill>
            <a:tailEnd type="triangle"/>
          </a:ln>
        </p:spPr>
        <p:txBody>
          <a:bodyPr lIns="45718" tIns="45718" rIns="45718" bIns="45718"/>
          <a:lstStyle/>
          <a:p>
            <a:pPr/>
          </a:p>
        </p:txBody>
      </p:sp>
      <p:sp>
        <p:nvSpPr>
          <p:cNvPr id="424" name="Line"/>
          <p:cNvSpPr/>
          <p:nvPr/>
        </p:nvSpPr>
        <p:spPr>
          <a:xfrm>
            <a:off x="2883803" y="3552886"/>
            <a:ext cx="1" cy="858362"/>
          </a:xfrm>
          <a:prstGeom prst="line">
            <a:avLst/>
          </a:prstGeom>
          <a:ln w="25400">
            <a:solidFill>
              <a:srgbClr val="FF2600"/>
            </a:solidFill>
            <a:tailEnd type="triangle"/>
          </a:ln>
        </p:spPr>
        <p:txBody>
          <a:bodyPr lIns="45718" tIns="45718" rIns="45718" bIns="45718"/>
          <a:lstStyle/>
          <a:p>
            <a:pPr/>
          </a:p>
        </p:txBody>
      </p:sp>
      <p:sp>
        <p:nvSpPr>
          <p:cNvPr id="425" name="Line"/>
          <p:cNvSpPr/>
          <p:nvPr/>
        </p:nvSpPr>
        <p:spPr>
          <a:xfrm>
            <a:off x="1927009" y="3583980"/>
            <a:ext cx="1" cy="858362"/>
          </a:xfrm>
          <a:prstGeom prst="line">
            <a:avLst/>
          </a:prstGeom>
          <a:ln w="25400">
            <a:solidFill>
              <a:srgbClr val="FF2600"/>
            </a:solidFill>
            <a:tailEnd type="triangle"/>
          </a:ln>
        </p:spPr>
        <p:txBody>
          <a:bodyPr lIns="45718" tIns="45718" rIns="45718" bIns="45718"/>
          <a:lstStyle/>
          <a:p>
            <a:pPr/>
          </a:p>
        </p:txBody>
      </p:sp>
      <p:sp>
        <p:nvSpPr>
          <p:cNvPr id="426" name="backpropogation (gradient descent)"/>
          <p:cNvSpPr txBox="1"/>
          <p:nvPr/>
        </p:nvSpPr>
        <p:spPr>
          <a:xfrm>
            <a:off x="4489768" y="2265661"/>
            <a:ext cx="400339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backpropogation (gradient descent)</a:t>
            </a:r>
          </a:p>
        </p:txBody>
      </p:sp>
      <p:sp>
        <p:nvSpPr>
          <p:cNvPr id="427" name="…"/>
          <p:cNvSpPr txBox="1"/>
          <p:nvPr/>
        </p:nvSpPr>
        <p:spPr>
          <a:xfrm>
            <a:off x="4880595" y="4876724"/>
            <a:ext cx="256539" cy="2642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a:t>
            </a:r>
          </a:p>
        </p:txBody>
      </p:sp>
      <p:sp>
        <p:nvSpPr>
          <p:cNvPr id="428" name="…"/>
          <p:cNvSpPr txBox="1"/>
          <p:nvPr/>
        </p:nvSpPr>
        <p:spPr>
          <a:xfrm>
            <a:off x="2596128" y="4876724"/>
            <a:ext cx="256539" cy="2642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a:t>
            </a:r>
          </a:p>
        </p:txBody>
      </p:sp>
      <p:sp>
        <p:nvSpPr>
          <p:cNvPr id="429" name="…"/>
          <p:cNvSpPr txBox="1"/>
          <p:nvPr/>
        </p:nvSpPr>
        <p:spPr>
          <a:xfrm>
            <a:off x="1646021" y="4888551"/>
            <a:ext cx="256539" cy="264253"/>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atin typeface="Arial"/>
                <a:ea typeface="Arial"/>
                <a:cs typeface="Arial"/>
                <a:sym typeface="Arial"/>
              </a:defRPr>
            </a:lvl1pPr>
          </a:lstStyle>
          <a:p>
            <a:pPr/>
            <a:r>
              <a:t>…</a:t>
            </a:r>
          </a:p>
        </p:txBody>
      </p:sp>
      <p:sp>
        <p:nvSpPr>
          <p:cNvPr id="430" name="one hot vector"/>
          <p:cNvSpPr txBox="1"/>
          <p:nvPr/>
        </p:nvSpPr>
        <p:spPr>
          <a:xfrm>
            <a:off x="7310897" y="6272034"/>
            <a:ext cx="16791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one hot vector</a:t>
            </a:r>
          </a:p>
        </p:txBody>
      </p:sp>
      <p:sp>
        <p:nvSpPr>
          <p:cNvPr id="431" name="Rectangle"/>
          <p:cNvSpPr/>
          <p:nvPr/>
        </p:nvSpPr>
        <p:spPr>
          <a:xfrm>
            <a:off x="1078897" y="4180176"/>
            <a:ext cx="9806903" cy="1708150"/>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2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21"/>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23"/>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425"/>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42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426"/>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43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Subtype="0" presetID="1" grpId="9" fill="hold">
                                  <p:stCondLst>
                                    <p:cond delay="0"/>
                                  </p:stCondLst>
                                  <p:iterate type="el" backwards="0">
                                    <p:tmAbs val="0"/>
                                  </p:iterate>
                                  <p:childTnLst>
                                    <p:set>
                                      <p:cBhvr>
                                        <p:cTn id="31" fill="hold"/>
                                        <p:tgtEl>
                                          <p:spTgt spid="4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30" grpId="8"/>
      <p:bldP build="whole" bldLvl="1" animBg="1" rev="0" advAuto="0" spid="431" grpId="9"/>
      <p:bldP build="whole" bldLvl="1" animBg="1" rev="0" advAuto="0" spid="425" grpId="5"/>
      <p:bldP build="whole" bldLvl="1" animBg="1" rev="0" advAuto="0" spid="422" grpId="6"/>
      <p:bldP build="whole" bldLvl="1" animBg="1" rev="0" advAuto="0" spid="420" grpId="1"/>
      <p:bldP build="whole" bldLvl="1" animBg="1" rev="0" advAuto="0" spid="423" grpId="4"/>
      <p:bldP build="whole" bldLvl="1" animBg="1" rev="0" advAuto="0" spid="424" grpId="2"/>
      <p:bldP build="whole" bldLvl="1" animBg="1" rev="0" advAuto="0" spid="426" grpId="7"/>
      <p:bldP build="whole" bldLvl="1" animBg="1" rev="0" advAuto="0" spid="421" grpId="3"/>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 name="Review of Lecture 6"/>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Review of Lecture 6</a:t>
            </a:r>
          </a:p>
        </p:txBody>
      </p:sp>
      <p:sp>
        <p:nvSpPr>
          <p:cNvPr id="91"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92" name="Expectation maximization…"/>
          <p:cNvSpPr txBox="1"/>
          <p:nvPr>
            <p:ph type="body" idx="4294967295"/>
          </p:nvPr>
        </p:nvSpPr>
        <p:spPr>
          <a:xfrm>
            <a:off x="631530" y="1544531"/>
            <a:ext cx="11040724" cy="4994590"/>
          </a:xfrm>
          <a:prstGeom prst="rect">
            <a:avLst/>
          </a:prstGeom>
        </p:spPr>
        <p:txBody>
          <a:bodyPr lIns="45719" tIns="45719" rIns="45719" bIns="45719"/>
          <a:lstStyle/>
          <a:p>
            <a:pPr marL="342900" indent="-342900" defTabSz="457200">
              <a:spcBef>
                <a:spcPts val="500"/>
              </a:spcBef>
              <a:defRPr sz="2400">
                <a:latin typeface="Arial"/>
                <a:ea typeface="Arial"/>
                <a:cs typeface="Arial"/>
                <a:sym typeface="Arial"/>
              </a:defRPr>
            </a:pPr>
            <a:r>
              <a:t>Expectation maximization </a:t>
            </a:r>
          </a:p>
          <a:p>
            <a:pPr lvl="1" marL="800100" indent="-342900" defTabSz="457200">
              <a:spcBef>
                <a:spcPts val="500"/>
              </a:spcBef>
              <a:buChar char="•"/>
              <a:defRPr sz="2400">
                <a:latin typeface="Arial"/>
                <a:ea typeface="Arial"/>
                <a:cs typeface="Arial"/>
                <a:sym typeface="Arial"/>
              </a:defRPr>
            </a:pPr>
            <a:r>
              <a:t>Maximizing the likelihood estimation under the latent space assumption</a:t>
            </a:r>
          </a:p>
          <a:p>
            <a:pPr lvl="1" marL="800100" indent="-342900" defTabSz="457200">
              <a:spcBef>
                <a:spcPts val="500"/>
              </a:spcBef>
              <a:buChar char="•"/>
              <a:defRPr sz="2400">
                <a:latin typeface="Arial"/>
                <a:ea typeface="Arial"/>
                <a:cs typeface="Arial"/>
                <a:sym typeface="Arial"/>
              </a:defRPr>
            </a:pPr>
            <a:r>
              <a:t>Complete likelihood vs. incomplete likelihood</a:t>
            </a:r>
          </a:p>
          <a:p>
            <a:pPr lvl="1" marL="800100" indent="-342900" defTabSz="457200">
              <a:spcBef>
                <a:spcPts val="500"/>
              </a:spcBef>
              <a:buChar char="•"/>
              <a:defRPr sz="2400">
                <a:latin typeface="Arial"/>
                <a:ea typeface="Arial"/>
                <a:cs typeface="Arial"/>
                <a:sym typeface="Arial"/>
              </a:defRPr>
            </a:pPr>
            <a:r>
              <a:t>E step vs M step</a:t>
            </a:r>
          </a:p>
          <a:p>
            <a:pPr lvl="1" marL="800100" indent="-342900" defTabSz="457200">
              <a:spcBef>
                <a:spcPts val="500"/>
              </a:spcBef>
              <a:buChar char="•"/>
              <a:defRPr sz="2400">
                <a:latin typeface="Arial"/>
                <a:ea typeface="Arial"/>
                <a:cs typeface="Arial"/>
                <a:sym typeface="Arial"/>
              </a:defRPr>
            </a:pPr>
            <a:r>
              <a:t>Theorem: The incomplete log likelihood p(x|theta) is guaranteed to not decrease during EM iterations</a:t>
            </a:r>
          </a:p>
          <a:p>
            <a:pPr lvl="1" marL="800100" indent="-342900" defTabSz="457200">
              <a:spcBef>
                <a:spcPts val="500"/>
              </a:spcBef>
              <a:buChar char="•"/>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r>
              <a:t>The coin topic problem</a:t>
            </a:r>
          </a:p>
          <a:p>
            <a:pPr lvl="1" marL="800100" indent="-342900" defTabSz="457200">
              <a:spcBef>
                <a:spcPts val="500"/>
              </a:spcBef>
              <a:buChar char="•"/>
              <a:defRPr sz="2400">
                <a:latin typeface="Arial"/>
                <a:ea typeface="Arial"/>
                <a:cs typeface="Arial"/>
                <a:sym typeface="Arial"/>
              </a:defRPr>
            </a:pPr>
            <a:r>
              <a:t>Derive the EM algorithm when p(w|T) and p(w|H) are known, lambda is unknown, etc.</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Neural language model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Neural language models</a:t>
            </a:r>
          </a:p>
        </p:txBody>
      </p:sp>
      <p:sp>
        <p:nvSpPr>
          <p:cNvPr id="436" name="Slide Number"/>
          <p:cNvSpPr txBox="1"/>
          <p:nvPr>
            <p:ph type="sldNum" sz="quarter" idx="4294967295"/>
          </p:nvPr>
        </p:nvSpPr>
        <p:spPr>
          <a:xfrm>
            <a:off x="10787344" y="58594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437" name="Bengio et al. (2000/2003): a neural probabilisitic LM using fixed window:"/>
          <p:cNvSpPr txBox="1"/>
          <p:nvPr>
            <p:ph type="body" idx="4294967295"/>
          </p:nvPr>
        </p:nvSpPr>
        <p:spPr>
          <a:xfrm>
            <a:off x="520005" y="1306293"/>
            <a:ext cx="10779595" cy="5004501"/>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Bengio et al. (2000/2003): a neural probabilisitic LM using fixed window:</a:t>
            </a:r>
          </a:p>
        </p:txBody>
      </p:sp>
      <p:sp>
        <p:nvSpPr>
          <p:cNvPr id="438" name="Rounded Rectangle"/>
          <p:cNvSpPr/>
          <p:nvPr/>
        </p:nvSpPr>
        <p:spPr>
          <a:xfrm>
            <a:off x="5334292" y="4873670"/>
            <a:ext cx="5710955" cy="503282"/>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439" name="Rounded Rectangle"/>
          <p:cNvSpPr/>
          <p:nvPr/>
        </p:nvSpPr>
        <p:spPr>
          <a:xfrm>
            <a:off x="6249434" y="3828629"/>
            <a:ext cx="3626170" cy="503282"/>
          </a:xfrm>
          <a:prstGeom prst="roundRect">
            <a:avLst>
              <a:gd name="adj" fmla="val 37852"/>
            </a:avLst>
          </a:prstGeom>
          <a:solidFill>
            <a:srgbClr val="FFFFFF"/>
          </a:solidFill>
          <a:ln w="25400">
            <a:solidFill>
              <a:srgbClr val="941100"/>
            </a:solidFill>
          </a:ln>
        </p:spPr>
        <p:txBody>
          <a:bodyPr lIns="45718" tIns="45718" rIns="45718" bIns="45718" anchor="ctr"/>
          <a:lstStyle/>
          <a:p>
            <a:pPr/>
          </a:p>
        </p:txBody>
      </p:sp>
      <p:sp>
        <p:nvSpPr>
          <p:cNvPr id="440" name="Oval"/>
          <p:cNvSpPr/>
          <p:nvPr/>
        </p:nvSpPr>
        <p:spPr>
          <a:xfrm>
            <a:off x="5513794" y="5017515"/>
            <a:ext cx="200002" cy="215593"/>
          </a:xfrm>
          <a:prstGeom prst="ellipse">
            <a:avLst/>
          </a:prstGeom>
          <a:solidFill>
            <a:srgbClr val="5188C9"/>
          </a:solidFill>
          <a:ln w="25400">
            <a:solidFill>
              <a:srgbClr val="355E9C"/>
            </a:solidFill>
          </a:ln>
        </p:spPr>
        <p:txBody>
          <a:bodyPr lIns="45718" tIns="45718" rIns="45718" bIns="45718" anchor="ctr"/>
          <a:lstStyle/>
          <a:p>
            <a:pPr/>
          </a:p>
        </p:txBody>
      </p:sp>
      <p:sp>
        <p:nvSpPr>
          <p:cNvPr id="441" name="Oval"/>
          <p:cNvSpPr/>
          <p:nvPr/>
        </p:nvSpPr>
        <p:spPr>
          <a:xfrm>
            <a:off x="5830855" y="5017515"/>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442" name="Oval"/>
          <p:cNvSpPr/>
          <p:nvPr/>
        </p:nvSpPr>
        <p:spPr>
          <a:xfrm>
            <a:off x="6147916" y="5017515"/>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443" name="Oval"/>
          <p:cNvSpPr/>
          <p:nvPr/>
        </p:nvSpPr>
        <p:spPr>
          <a:xfrm>
            <a:off x="6879648" y="5017515"/>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444" name="Oval"/>
          <p:cNvSpPr/>
          <p:nvPr/>
        </p:nvSpPr>
        <p:spPr>
          <a:xfrm>
            <a:off x="7249503" y="5017515"/>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445" name="Oval"/>
          <p:cNvSpPr/>
          <p:nvPr/>
        </p:nvSpPr>
        <p:spPr>
          <a:xfrm>
            <a:off x="7591910" y="5017515"/>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446" name="Oval"/>
          <p:cNvSpPr/>
          <p:nvPr/>
        </p:nvSpPr>
        <p:spPr>
          <a:xfrm>
            <a:off x="8351090" y="5017515"/>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447" name="Oval"/>
          <p:cNvSpPr/>
          <p:nvPr/>
        </p:nvSpPr>
        <p:spPr>
          <a:xfrm>
            <a:off x="8701344" y="5017515"/>
            <a:ext cx="200002" cy="215593"/>
          </a:xfrm>
          <a:prstGeom prst="ellipse">
            <a:avLst/>
          </a:prstGeom>
          <a:solidFill>
            <a:srgbClr val="5188C9"/>
          </a:solidFill>
          <a:ln w="25400">
            <a:solidFill>
              <a:srgbClr val="355E9C"/>
            </a:solidFill>
          </a:ln>
        </p:spPr>
        <p:txBody>
          <a:bodyPr lIns="45718" tIns="45718" rIns="45718" bIns="45718" anchor="ctr"/>
          <a:lstStyle/>
          <a:p>
            <a:pPr/>
          </a:p>
        </p:txBody>
      </p:sp>
      <p:sp>
        <p:nvSpPr>
          <p:cNvPr id="448" name="Oval"/>
          <p:cNvSpPr/>
          <p:nvPr/>
        </p:nvSpPr>
        <p:spPr>
          <a:xfrm>
            <a:off x="9051599" y="5017515"/>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449" name="Oval"/>
          <p:cNvSpPr/>
          <p:nvPr/>
        </p:nvSpPr>
        <p:spPr>
          <a:xfrm>
            <a:off x="9822533" y="5024115"/>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450" name="Oval"/>
          <p:cNvSpPr/>
          <p:nvPr/>
        </p:nvSpPr>
        <p:spPr>
          <a:xfrm>
            <a:off x="10172787" y="5024115"/>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451" name="Oval"/>
          <p:cNvSpPr/>
          <p:nvPr/>
        </p:nvSpPr>
        <p:spPr>
          <a:xfrm>
            <a:off x="10523041" y="5024115"/>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452" name="Oval"/>
          <p:cNvSpPr/>
          <p:nvPr/>
        </p:nvSpPr>
        <p:spPr>
          <a:xfrm>
            <a:off x="6458144" y="397247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53" name="Oval"/>
          <p:cNvSpPr/>
          <p:nvPr/>
        </p:nvSpPr>
        <p:spPr>
          <a:xfrm>
            <a:off x="6785764" y="397247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54" name="Oval"/>
          <p:cNvSpPr/>
          <p:nvPr/>
        </p:nvSpPr>
        <p:spPr>
          <a:xfrm>
            <a:off x="7105048" y="397247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55" name="Oval"/>
          <p:cNvSpPr/>
          <p:nvPr/>
        </p:nvSpPr>
        <p:spPr>
          <a:xfrm>
            <a:off x="7422108" y="3972474"/>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456" name="Oval"/>
          <p:cNvSpPr/>
          <p:nvPr/>
        </p:nvSpPr>
        <p:spPr>
          <a:xfrm>
            <a:off x="7751951" y="397247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57" name="Oval"/>
          <p:cNvSpPr/>
          <p:nvPr/>
        </p:nvSpPr>
        <p:spPr>
          <a:xfrm>
            <a:off x="8089769" y="397247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58" name="Oval"/>
          <p:cNvSpPr/>
          <p:nvPr/>
        </p:nvSpPr>
        <p:spPr>
          <a:xfrm>
            <a:off x="8398855" y="397247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59" name="Oval"/>
          <p:cNvSpPr/>
          <p:nvPr/>
        </p:nvSpPr>
        <p:spPr>
          <a:xfrm>
            <a:off x="8758992" y="397247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60" name="Oval"/>
          <p:cNvSpPr/>
          <p:nvPr/>
        </p:nvSpPr>
        <p:spPr>
          <a:xfrm>
            <a:off x="9074491" y="397247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61" name="Oval"/>
          <p:cNvSpPr/>
          <p:nvPr/>
        </p:nvSpPr>
        <p:spPr>
          <a:xfrm>
            <a:off x="9426653" y="397247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462" name="Line"/>
          <p:cNvSpPr/>
          <p:nvPr/>
        </p:nvSpPr>
        <p:spPr>
          <a:xfrm flipV="1">
            <a:off x="8189769" y="4334521"/>
            <a:ext cx="1" cy="528682"/>
          </a:xfrm>
          <a:prstGeom prst="line">
            <a:avLst/>
          </a:prstGeom>
          <a:ln w="25400">
            <a:solidFill>
              <a:schemeClr val="accent1"/>
            </a:solidFill>
            <a:tailEnd type="triangle"/>
          </a:ln>
        </p:spPr>
        <p:txBody>
          <a:bodyPr lIns="45718" tIns="45718" rIns="45718" bIns="45718"/>
          <a:lstStyle/>
          <a:p>
            <a:pPr/>
          </a:p>
        </p:txBody>
      </p:sp>
      <p:sp>
        <p:nvSpPr>
          <p:cNvPr id="463" name="Line"/>
          <p:cNvSpPr/>
          <p:nvPr/>
        </p:nvSpPr>
        <p:spPr>
          <a:xfrm flipV="1">
            <a:off x="6036040" y="5380148"/>
            <a:ext cx="1" cy="528682"/>
          </a:xfrm>
          <a:prstGeom prst="line">
            <a:avLst/>
          </a:prstGeom>
          <a:ln w="25400">
            <a:solidFill>
              <a:schemeClr val="accent1"/>
            </a:solidFill>
            <a:tailEnd type="triangle"/>
          </a:ln>
        </p:spPr>
        <p:txBody>
          <a:bodyPr lIns="45718" tIns="45718" rIns="45718" bIns="45718"/>
          <a:lstStyle/>
          <a:p>
            <a:pPr/>
          </a:p>
        </p:txBody>
      </p:sp>
      <p:sp>
        <p:nvSpPr>
          <p:cNvPr id="464" name="Line"/>
          <p:cNvSpPr/>
          <p:nvPr/>
        </p:nvSpPr>
        <p:spPr>
          <a:xfrm flipV="1">
            <a:off x="6979648" y="5380148"/>
            <a:ext cx="1" cy="528682"/>
          </a:xfrm>
          <a:prstGeom prst="line">
            <a:avLst/>
          </a:prstGeom>
          <a:ln w="25400">
            <a:solidFill>
              <a:schemeClr val="accent1"/>
            </a:solidFill>
            <a:tailEnd type="triangle"/>
          </a:ln>
        </p:spPr>
        <p:txBody>
          <a:bodyPr lIns="45718" tIns="45718" rIns="45718" bIns="45718"/>
          <a:lstStyle/>
          <a:p>
            <a:pPr/>
          </a:p>
        </p:txBody>
      </p:sp>
      <p:sp>
        <p:nvSpPr>
          <p:cNvPr id="465" name="Line"/>
          <p:cNvSpPr/>
          <p:nvPr/>
        </p:nvSpPr>
        <p:spPr>
          <a:xfrm flipV="1">
            <a:off x="8189769" y="5380148"/>
            <a:ext cx="1" cy="528682"/>
          </a:xfrm>
          <a:prstGeom prst="line">
            <a:avLst/>
          </a:prstGeom>
          <a:ln w="25400">
            <a:solidFill>
              <a:schemeClr val="accent1"/>
            </a:solidFill>
            <a:tailEnd type="triangle"/>
          </a:ln>
        </p:spPr>
        <p:txBody>
          <a:bodyPr lIns="45718" tIns="45718" rIns="45718" bIns="45718"/>
          <a:lstStyle/>
          <a:p>
            <a:pPr/>
          </a:p>
        </p:txBody>
      </p:sp>
      <p:sp>
        <p:nvSpPr>
          <p:cNvPr id="466" name="Line"/>
          <p:cNvSpPr/>
          <p:nvPr/>
        </p:nvSpPr>
        <p:spPr>
          <a:xfrm flipV="1">
            <a:off x="9267073" y="5380148"/>
            <a:ext cx="1" cy="528682"/>
          </a:xfrm>
          <a:prstGeom prst="line">
            <a:avLst/>
          </a:prstGeom>
          <a:ln w="25400">
            <a:solidFill>
              <a:schemeClr val="accent1"/>
            </a:solidFill>
            <a:tailEnd type="triangle"/>
          </a:ln>
        </p:spPr>
        <p:txBody>
          <a:bodyPr lIns="45718" tIns="45718" rIns="45718" bIns="45718"/>
          <a:lstStyle/>
          <a:p>
            <a:pPr/>
          </a:p>
        </p:txBody>
      </p:sp>
      <p:pic>
        <p:nvPicPr>
          <p:cNvPr id="467" name="emph_textbf_W.pdf" descr="emph_textbf_W.pdf"/>
          <p:cNvPicPr>
            <a:picLocks noChangeAspect="1"/>
          </p:cNvPicPr>
          <p:nvPr/>
        </p:nvPicPr>
        <p:blipFill>
          <a:blip r:embed="rId3">
            <a:extLst/>
          </a:blip>
          <a:stretch>
            <a:fillRect/>
          </a:stretch>
        </p:blipFill>
        <p:spPr>
          <a:xfrm>
            <a:off x="8359528" y="4505976"/>
            <a:ext cx="278656" cy="185771"/>
          </a:xfrm>
          <a:prstGeom prst="rect">
            <a:avLst/>
          </a:prstGeom>
          <a:ln w="12700">
            <a:miter lim="400000"/>
          </a:ln>
        </p:spPr>
      </p:pic>
      <p:pic>
        <p:nvPicPr>
          <p:cNvPr id="468" name="emph_textbf_U.pdf" descr="emph_textbf_U.pdf"/>
          <p:cNvPicPr>
            <a:picLocks noChangeAspect="1"/>
          </p:cNvPicPr>
          <p:nvPr/>
        </p:nvPicPr>
        <p:blipFill>
          <a:blip r:embed="rId4">
            <a:extLst/>
          </a:blip>
          <a:stretch>
            <a:fillRect/>
          </a:stretch>
        </p:blipFill>
        <p:spPr>
          <a:xfrm>
            <a:off x="8405072" y="3459445"/>
            <a:ext cx="207205" cy="185771"/>
          </a:xfrm>
          <a:prstGeom prst="rect">
            <a:avLst/>
          </a:prstGeom>
          <a:ln w="12700">
            <a:miter lim="400000"/>
          </a:ln>
        </p:spPr>
      </p:pic>
      <p:pic>
        <p:nvPicPr>
          <p:cNvPr id="469" name="Image" descr="Image"/>
          <p:cNvPicPr>
            <a:picLocks noChangeAspect="1"/>
          </p:cNvPicPr>
          <p:nvPr/>
        </p:nvPicPr>
        <p:blipFill>
          <a:blip r:embed="rId5">
            <a:extLst/>
          </a:blip>
          <a:stretch>
            <a:fillRect/>
          </a:stretch>
        </p:blipFill>
        <p:spPr>
          <a:xfrm>
            <a:off x="7239547" y="2028330"/>
            <a:ext cx="2019338" cy="1394104"/>
          </a:xfrm>
          <a:prstGeom prst="rect">
            <a:avLst/>
          </a:prstGeom>
          <a:ln w="12700">
            <a:miter lim="400000"/>
          </a:ln>
        </p:spPr>
      </p:pic>
      <p:sp>
        <p:nvSpPr>
          <p:cNvPr id="470" name="Line"/>
          <p:cNvSpPr/>
          <p:nvPr/>
        </p:nvSpPr>
        <p:spPr>
          <a:xfrm flipV="1">
            <a:off x="8189769" y="3297337"/>
            <a:ext cx="1" cy="528682"/>
          </a:xfrm>
          <a:prstGeom prst="line">
            <a:avLst/>
          </a:prstGeom>
          <a:ln w="25400">
            <a:solidFill>
              <a:schemeClr val="accent1"/>
            </a:solidFill>
            <a:tailEnd type="triangle"/>
          </a:ln>
        </p:spPr>
        <p:txBody>
          <a:bodyPr lIns="45718" tIns="45718" rIns="45718" bIns="45718"/>
          <a:lstStyle/>
          <a:p>
            <a:pPr/>
          </a:p>
        </p:txBody>
      </p:sp>
      <p:sp>
        <p:nvSpPr>
          <p:cNvPr id="471" name="mary"/>
          <p:cNvSpPr txBox="1"/>
          <p:nvPr/>
        </p:nvSpPr>
        <p:spPr>
          <a:xfrm>
            <a:off x="5825190" y="5906012"/>
            <a:ext cx="61212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a:t>
            </a:r>
          </a:p>
        </p:txBody>
      </p:sp>
      <p:sp>
        <p:nvSpPr>
          <p:cNvPr id="472" name="has"/>
          <p:cNvSpPr txBox="1"/>
          <p:nvPr/>
        </p:nvSpPr>
        <p:spPr>
          <a:xfrm>
            <a:off x="6599743" y="5906012"/>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has</a:t>
            </a:r>
          </a:p>
        </p:txBody>
      </p:sp>
      <p:sp>
        <p:nvSpPr>
          <p:cNvPr id="473" name="a"/>
          <p:cNvSpPr txBox="1"/>
          <p:nvPr/>
        </p:nvSpPr>
        <p:spPr>
          <a:xfrm>
            <a:off x="7765061" y="5906012"/>
            <a:ext cx="2312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a:t>
            </a:r>
          </a:p>
        </p:txBody>
      </p:sp>
      <p:sp>
        <p:nvSpPr>
          <p:cNvPr id="474" name="little"/>
          <p:cNvSpPr txBox="1"/>
          <p:nvPr/>
        </p:nvSpPr>
        <p:spPr>
          <a:xfrm>
            <a:off x="8886390" y="5906012"/>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little</a:t>
            </a:r>
          </a:p>
        </p:txBody>
      </p:sp>
      <p:pic>
        <p:nvPicPr>
          <p:cNvPr id="475" name="x_1.pdf" descr="x_1.pdf"/>
          <p:cNvPicPr>
            <a:picLocks noChangeAspect="1"/>
          </p:cNvPicPr>
          <p:nvPr/>
        </p:nvPicPr>
        <p:blipFill>
          <a:blip r:embed="rId6">
            <a:extLst/>
          </a:blip>
          <a:stretch>
            <a:fillRect/>
          </a:stretch>
        </p:blipFill>
        <p:spPr>
          <a:xfrm>
            <a:off x="5955424" y="6387989"/>
            <a:ext cx="278655" cy="185771"/>
          </a:xfrm>
          <a:prstGeom prst="rect">
            <a:avLst/>
          </a:prstGeom>
          <a:ln w="12700">
            <a:miter lim="400000"/>
          </a:ln>
        </p:spPr>
      </p:pic>
      <p:pic>
        <p:nvPicPr>
          <p:cNvPr id="476" name="x_2.pdf" descr="x_2.pdf"/>
          <p:cNvPicPr>
            <a:picLocks noChangeAspect="1"/>
          </p:cNvPicPr>
          <p:nvPr/>
        </p:nvPicPr>
        <p:blipFill>
          <a:blip r:embed="rId7">
            <a:extLst/>
          </a:blip>
          <a:stretch>
            <a:fillRect/>
          </a:stretch>
        </p:blipFill>
        <p:spPr>
          <a:xfrm>
            <a:off x="6821506" y="6393708"/>
            <a:ext cx="278655" cy="180307"/>
          </a:xfrm>
          <a:prstGeom prst="rect">
            <a:avLst/>
          </a:prstGeom>
          <a:ln w="12700">
            <a:miter lim="400000"/>
          </a:ln>
        </p:spPr>
      </p:pic>
      <p:pic>
        <p:nvPicPr>
          <p:cNvPr id="477" name="x_3.pdf" descr="x_3.pdf"/>
          <p:cNvPicPr>
            <a:picLocks noChangeAspect="1"/>
          </p:cNvPicPr>
          <p:nvPr/>
        </p:nvPicPr>
        <p:blipFill>
          <a:blip r:embed="rId8">
            <a:extLst/>
          </a:blip>
          <a:stretch>
            <a:fillRect/>
          </a:stretch>
        </p:blipFill>
        <p:spPr>
          <a:xfrm>
            <a:off x="8091074" y="6373896"/>
            <a:ext cx="316285" cy="213958"/>
          </a:xfrm>
          <a:prstGeom prst="rect">
            <a:avLst/>
          </a:prstGeom>
          <a:ln w="12700">
            <a:miter lim="400000"/>
          </a:ln>
        </p:spPr>
      </p:pic>
      <p:pic>
        <p:nvPicPr>
          <p:cNvPr id="478" name="x_4.pdf" descr="x_4.pdf"/>
          <p:cNvPicPr>
            <a:picLocks noChangeAspect="1"/>
          </p:cNvPicPr>
          <p:nvPr/>
        </p:nvPicPr>
        <p:blipFill>
          <a:blip r:embed="rId9">
            <a:extLst/>
          </a:blip>
          <a:stretch>
            <a:fillRect/>
          </a:stretch>
        </p:blipFill>
        <p:spPr>
          <a:xfrm>
            <a:off x="9041563" y="6379410"/>
            <a:ext cx="278656" cy="180307"/>
          </a:xfrm>
          <a:prstGeom prst="rect">
            <a:avLst/>
          </a:prstGeom>
          <a:ln w="12700">
            <a:miter lim="400000"/>
          </a:ln>
        </p:spPr>
      </p:pic>
      <p:sp>
        <p:nvSpPr>
          <p:cNvPr id="479" name="Rectangle"/>
          <p:cNvSpPr/>
          <p:nvPr/>
        </p:nvSpPr>
        <p:spPr>
          <a:xfrm>
            <a:off x="7436579" y="1950493"/>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480" name="Rectangle"/>
          <p:cNvSpPr/>
          <p:nvPr/>
        </p:nvSpPr>
        <p:spPr>
          <a:xfrm>
            <a:off x="8195759" y="217074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481" name="Rectangle"/>
          <p:cNvSpPr/>
          <p:nvPr/>
        </p:nvSpPr>
        <p:spPr>
          <a:xfrm>
            <a:off x="8766618" y="3276982"/>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482" name="Rectangle"/>
          <p:cNvSpPr/>
          <p:nvPr/>
        </p:nvSpPr>
        <p:spPr>
          <a:xfrm>
            <a:off x="7172511" y="3276982"/>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483" name="lamb"/>
          <p:cNvSpPr txBox="1"/>
          <p:nvPr/>
        </p:nvSpPr>
        <p:spPr>
          <a:xfrm>
            <a:off x="7373067" y="1891052"/>
            <a:ext cx="63768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92D050"/>
                </a:solidFill>
                <a:latin typeface="Arial"/>
                <a:ea typeface="Arial"/>
                <a:cs typeface="Arial"/>
                <a:sym typeface="Arial"/>
              </a:defRPr>
            </a:lvl1pPr>
          </a:lstStyle>
          <a:p>
            <a:pPr/>
            <a:r>
              <a:t>lamb</a:t>
            </a:r>
          </a:p>
        </p:txBody>
      </p:sp>
      <p:sp>
        <p:nvSpPr>
          <p:cNvPr id="484" name="goat"/>
          <p:cNvSpPr txBox="1"/>
          <p:nvPr/>
        </p:nvSpPr>
        <p:spPr>
          <a:xfrm>
            <a:off x="8189831" y="2056204"/>
            <a:ext cx="58667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92D050"/>
                </a:solidFill>
                <a:latin typeface="Arial"/>
                <a:ea typeface="Arial"/>
                <a:cs typeface="Arial"/>
                <a:sym typeface="Arial"/>
              </a:defRPr>
            </a:lvl1pPr>
          </a:lstStyle>
          <a:p>
            <a:pPr/>
            <a:r>
              <a:t>goat</a:t>
            </a:r>
          </a:p>
        </p:txBody>
      </p:sp>
      <p:sp>
        <p:nvSpPr>
          <p:cNvPr id="485" name="Improvements over n-gram LM:…"/>
          <p:cNvSpPr txBox="1"/>
          <p:nvPr/>
        </p:nvSpPr>
        <p:spPr>
          <a:xfrm>
            <a:off x="1002761" y="2016651"/>
            <a:ext cx="4472793"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i="1">
                <a:solidFill>
                  <a:srgbClr val="009051"/>
                </a:solidFill>
                <a:latin typeface="Arial"/>
                <a:ea typeface="Arial"/>
                <a:cs typeface="Arial"/>
                <a:sym typeface="Arial"/>
              </a:defRPr>
            </a:pPr>
            <a:r>
              <a:t>Improvements over n-gram LM:</a:t>
            </a:r>
          </a:p>
          <a:p>
            <a:pPr marL="240631" indent="-240631">
              <a:buSzPct val="100000"/>
              <a:buAutoNum type="arabicPeriod" startAt="1"/>
              <a:defRPr i="1">
                <a:latin typeface="Arial"/>
                <a:ea typeface="Arial"/>
                <a:cs typeface="Arial"/>
                <a:sym typeface="Arial"/>
              </a:defRPr>
            </a:pPr>
            <a:r>
              <a:t>No sparsity problem</a:t>
            </a:r>
          </a:p>
          <a:p>
            <a:pPr marL="240631" indent="-240631">
              <a:buSzPct val="100000"/>
              <a:buAutoNum type="arabicPeriod" startAt="1"/>
              <a:defRPr i="1">
                <a:latin typeface="Arial"/>
                <a:ea typeface="Arial"/>
                <a:cs typeface="Arial"/>
                <a:sym typeface="Arial"/>
              </a:defRPr>
            </a:pPr>
            <a:r>
              <a:t>Don’t need to store all observed n-grams</a:t>
            </a:r>
          </a:p>
        </p:txBody>
      </p:sp>
      <p:sp>
        <p:nvSpPr>
          <p:cNvPr id="486" name="Remaining problems:…"/>
          <p:cNvSpPr txBox="1"/>
          <p:nvPr/>
        </p:nvSpPr>
        <p:spPr>
          <a:xfrm>
            <a:off x="1002761" y="3277249"/>
            <a:ext cx="4472793" cy="16841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i="1">
                <a:solidFill>
                  <a:srgbClr val="FF2600"/>
                </a:solidFill>
                <a:latin typeface="Arial"/>
                <a:ea typeface="Arial"/>
                <a:cs typeface="Arial"/>
                <a:sym typeface="Arial"/>
              </a:defRPr>
            </a:pPr>
            <a:r>
              <a:t>Remaining problems:</a:t>
            </a:r>
          </a:p>
          <a:p>
            <a:pPr marL="240631" indent="-240631">
              <a:buSzPct val="100000"/>
              <a:buAutoNum type="arabicPeriod" startAt="1"/>
              <a:defRPr i="1">
                <a:latin typeface="Arial"/>
                <a:ea typeface="Arial"/>
                <a:cs typeface="Arial"/>
                <a:sym typeface="Arial"/>
              </a:defRPr>
            </a:pPr>
            <a:r>
              <a:t>Fixed window size too small, enlarging window size enlarges W but window can never be large enough</a:t>
            </a:r>
          </a:p>
          <a:p>
            <a:pPr marL="240631" indent="-240631">
              <a:buSzPct val="100000"/>
              <a:buAutoNum type="arabicPeriod" startAt="1"/>
              <a:defRPr i="1">
                <a:latin typeface="Arial"/>
                <a:ea typeface="Arial"/>
                <a:cs typeface="Arial"/>
                <a:sym typeface="Arial"/>
              </a:defRPr>
            </a:pPr>
            <a:r>
              <a:t>Words at different positions use different weights, </a:t>
            </a:r>
            <a:r>
              <a:rPr b="1">
                <a:solidFill>
                  <a:srgbClr val="FF2600"/>
                </a:solidFill>
              </a:rPr>
              <a:t>no symmetry</a:t>
            </a:r>
          </a:p>
        </p:txBody>
      </p:sp>
      <p:sp>
        <p:nvSpPr>
          <p:cNvPr id="487" name="4 x N (size of embedding)"/>
          <p:cNvSpPr txBox="1"/>
          <p:nvPr/>
        </p:nvSpPr>
        <p:spPr>
          <a:xfrm>
            <a:off x="9009770" y="4423532"/>
            <a:ext cx="270881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4 x N (size of embedding)</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Recurrent neural network (RN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Recurrent neural network (RNN)</a:t>
            </a:r>
          </a:p>
        </p:txBody>
      </p:sp>
      <p:sp>
        <p:nvSpPr>
          <p:cNvPr id="492" name="Slide Number"/>
          <p:cNvSpPr txBox="1"/>
          <p:nvPr>
            <p:ph type="sldNum" sz="quarter" idx="4294967295"/>
          </p:nvPr>
        </p:nvSpPr>
        <p:spPr>
          <a:xfrm>
            <a:off x="10787344" y="58594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493" name="Core idea: apply the same weights W repeatedly"/>
          <p:cNvSpPr txBox="1"/>
          <p:nvPr>
            <p:ph type="body" idx="4294967295"/>
          </p:nvPr>
        </p:nvSpPr>
        <p:spPr>
          <a:xfrm>
            <a:off x="581369" y="1284788"/>
            <a:ext cx="10779595" cy="5004501"/>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Core idea: apply the same weights W repeatedly</a:t>
            </a:r>
          </a:p>
        </p:txBody>
      </p:sp>
      <p:sp>
        <p:nvSpPr>
          <p:cNvPr id="494" name="hidden state"/>
          <p:cNvSpPr txBox="1"/>
          <p:nvPr/>
        </p:nvSpPr>
        <p:spPr>
          <a:xfrm>
            <a:off x="1204807" y="2886482"/>
            <a:ext cx="134971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hidden state</a:t>
            </a:r>
          </a:p>
        </p:txBody>
      </p:sp>
      <p:sp>
        <p:nvSpPr>
          <p:cNvPr id="495" name="output distribution"/>
          <p:cNvSpPr txBox="1"/>
          <p:nvPr/>
        </p:nvSpPr>
        <p:spPr>
          <a:xfrm>
            <a:off x="1142798" y="1842470"/>
            <a:ext cx="190871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output distribution</a:t>
            </a:r>
          </a:p>
        </p:txBody>
      </p:sp>
      <p:sp>
        <p:nvSpPr>
          <p:cNvPr id="496" name="word embeddings"/>
          <p:cNvSpPr txBox="1"/>
          <p:nvPr/>
        </p:nvSpPr>
        <p:spPr>
          <a:xfrm>
            <a:off x="1204807" y="4533968"/>
            <a:ext cx="190860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word embeddings</a:t>
            </a:r>
          </a:p>
        </p:txBody>
      </p:sp>
      <p:sp>
        <p:nvSpPr>
          <p:cNvPr id="497" name="word/one-hot vectors"/>
          <p:cNvSpPr txBox="1"/>
          <p:nvPr/>
        </p:nvSpPr>
        <p:spPr>
          <a:xfrm>
            <a:off x="1204807" y="5861768"/>
            <a:ext cx="223878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word/one-hot vectors</a:t>
            </a:r>
          </a:p>
        </p:txBody>
      </p:sp>
      <p:pic>
        <p:nvPicPr>
          <p:cNvPr id="498" name="x_t_in_mathbb_R^.pdf" descr="x_t_in_mathbb_R^.pdf"/>
          <p:cNvPicPr>
            <a:picLocks noChangeAspect="1"/>
          </p:cNvPicPr>
          <p:nvPr/>
        </p:nvPicPr>
        <p:blipFill>
          <a:blip r:embed="rId3">
            <a:extLst/>
          </a:blip>
          <a:stretch>
            <a:fillRect/>
          </a:stretch>
        </p:blipFill>
        <p:spPr>
          <a:xfrm>
            <a:off x="1234111" y="6174152"/>
            <a:ext cx="1064120" cy="304035"/>
          </a:xfrm>
          <a:prstGeom prst="rect">
            <a:avLst/>
          </a:prstGeom>
          <a:ln w="12700">
            <a:miter lim="400000"/>
          </a:ln>
        </p:spPr>
      </p:pic>
      <p:pic>
        <p:nvPicPr>
          <p:cNvPr id="499" name="e_t_=_boldsymbol.pdf" descr="e_t_=_boldsymbol.pdf"/>
          <p:cNvPicPr>
            <a:picLocks noChangeAspect="1"/>
          </p:cNvPicPr>
          <p:nvPr/>
        </p:nvPicPr>
        <p:blipFill>
          <a:blip r:embed="rId4">
            <a:extLst/>
          </a:blip>
          <a:stretch>
            <a:fillRect/>
          </a:stretch>
        </p:blipFill>
        <p:spPr>
          <a:xfrm>
            <a:off x="1244882" y="4924823"/>
            <a:ext cx="981083" cy="220389"/>
          </a:xfrm>
          <a:prstGeom prst="rect">
            <a:avLst/>
          </a:prstGeom>
          <a:ln w="12700">
            <a:miter lim="400000"/>
          </a:ln>
        </p:spPr>
      </p:pic>
      <p:pic>
        <p:nvPicPr>
          <p:cNvPr id="500" name="h_t_=_sigma_left.pdf" descr="h_t_=_sigma_left.pdf"/>
          <p:cNvPicPr>
            <a:picLocks noChangeAspect="1"/>
          </p:cNvPicPr>
          <p:nvPr/>
        </p:nvPicPr>
        <p:blipFill>
          <a:blip r:embed="rId5">
            <a:extLst/>
          </a:blip>
          <a:stretch>
            <a:fillRect/>
          </a:stretch>
        </p:blipFill>
        <p:spPr>
          <a:xfrm>
            <a:off x="1127305" y="3332767"/>
            <a:ext cx="2741391" cy="224407"/>
          </a:xfrm>
          <a:prstGeom prst="rect">
            <a:avLst/>
          </a:prstGeom>
          <a:ln w="12700">
            <a:miter lim="400000"/>
          </a:ln>
        </p:spPr>
      </p:pic>
      <p:pic>
        <p:nvPicPr>
          <p:cNvPr id="501" name="hat_y_t_=_operat.pdf" descr="hat_y_t_=_operat.pdf"/>
          <p:cNvPicPr>
            <a:picLocks noChangeAspect="1"/>
          </p:cNvPicPr>
          <p:nvPr/>
        </p:nvPicPr>
        <p:blipFill>
          <a:blip r:embed="rId6">
            <a:extLst/>
          </a:blip>
          <a:stretch>
            <a:fillRect/>
          </a:stretch>
        </p:blipFill>
        <p:spPr>
          <a:xfrm>
            <a:off x="1023416" y="2204984"/>
            <a:ext cx="3200256" cy="287289"/>
          </a:xfrm>
          <a:prstGeom prst="rect">
            <a:avLst/>
          </a:prstGeom>
          <a:ln w="12700">
            <a:miter lim="400000"/>
          </a:ln>
        </p:spPr>
      </p:pic>
      <p:sp>
        <p:nvSpPr>
          <p:cNvPr id="502" name="Rectangle"/>
          <p:cNvSpPr/>
          <p:nvPr/>
        </p:nvSpPr>
        <p:spPr>
          <a:xfrm>
            <a:off x="1975775" y="3266124"/>
            <a:ext cx="696844" cy="513322"/>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503" name="N x V"/>
          <p:cNvSpPr txBox="1"/>
          <p:nvPr/>
        </p:nvSpPr>
        <p:spPr>
          <a:xfrm>
            <a:off x="2540066" y="4859687"/>
            <a:ext cx="66302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N x V</a:t>
            </a:r>
          </a:p>
        </p:txBody>
      </p:sp>
      <p:sp>
        <p:nvSpPr>
          <p:cNvPr id="504" name="Rounded Rectangle"/>
          <p:cNvSpPr/>
          <p:nvPr/>
        </p:nvSpPr>
        <p:spPr>
          <a:xfrm rot="16200000">
            <a:off x="5614602" y="3085066"/>
            <a:ext cx="1069039"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505" name="Oval"/>
          <p:cNvSpPr/>
          <p:nvPr/>
        </p:nvSpPr>
        <p:spPr>
          <a:xfrm>
            <a:off x="6049121" y="290114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506" name="Oval"/>
          <p:cNvSpPr/>
          <p:nvPr/>
        </p:nvSpPr>
        <p:spPr>
          <a:xfrm>
            <a:off x="6056143" y="3205183"/>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507" name="Oval"/>
          <p:cNvSpPr/>
          <p:nvPr/>
        </p:nvSpPr>
        <p:spPr>
          <a:xfrm>
            <a:off x="6056143" y="350819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508" name="Line"/>
          <p:cNvSpPr/>
          <p:nvPr/>
        </p:nvSpPr>
        <p:spPr>
          <a:xfrm flipV="1">
            <a:off x="6188797" y="5380148"/>
            <a:ext cx="1" cy="528682"/>
          </a:xfrm>
          <a:prstGeom prst="line">
            <a:avLst/>
          </a:prstGeom>
          <a:ln w="25400">
            <a:solidFill>
              <a:schemeClr val="accent1"/>
            </a:solidFill>
            <a:tailEnd type="triangle"/>
          </a:ln>
        </p:spPr>
        <p:txBody>
          <a:bodyPr lIns="45718" tIns="45718" rIns="45718" bIns="45718"/>
          <a:lstStyle/>
          <a:p>
            <a:pPr/>
          </a:p>
        </p:txBody>
      </p:sp>
      <p:sp>
        <p:nvSpPr>
          <p:cNvPr id="509" name="mary"/>
          <p:cNvSpPr txBox="1"/>
          <p:nvPr/>
        </p:nvSpPr>
        <p:spPr>
          <a:xfrm>
            <a:off x="5977947" y="5906012"/>
            <a:ext cx="61212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a:t>
            </a:r>
          </a:p>
        </p:txBody>
      </p:sp>
      <p:sp>
        <p:nvSpPr>
          <p:cNvPr id="510" name="has"/>
          <p:cNvSpPr txBox="1"/>
          <p:nvPr/>
        </p:nvSpPr>
        <p:spPr>
          <a:xfrm>
            <a:off x="7174858" y="5870096"/>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has</a:t>
            </a:r>
          </a:p>
        </p:txBody>
      </p:sp>
      <p:sp>
        <p:nvSpPr>
          <p:cNvPr id="511" name="a"/>
          <p:cNvSpPr txBox="1"/>
          <p:nvPr/>
        </p:nvSpPr>
        <p:spPr>
          <a:xfrm>
            <a:off x="8572669" y="5870096"/>
            <a:ext cx="2312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a:t>
            </a:r>
          </a:p>
        </p:txBody>
      </p:sp>
      <p:sp>
        <p:nvSpPr>
          <p:cNvPr id="512" name="little"/>
          <p:cNvSpPr txBox="1"/>
          <p:nvPr/>
        </p:nvSpPr>
        <p:spPr>
          <a:xfrm>
            <a:off x="9951053" y="5870096"/>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little</a:t>
            </a:r>
          </a:p>
        </p:txBody>
      </p:sp>
      <p:pic>
        <p:nvPicPr>
          <p:cNvPr id="513" name="x_1.pdf" descr="x_1.pdf"/>
          <p:cNvPicPr>
            <a:picLocks noChangeAspect="1"/>
          </p:cNvPicPr>
          <p:nvPr/>
        </p:nvPicPr>
        <p:blipFill>
          <a:blip r:embed="rId7">
            <a:extLst/>
          </a:blip>
          <a:stretch>
            <a:fillRect/>
          </a:stretch>
        </p:blipFill>
        <p:spPr>
          <a:xfrm>
            <a:off x="6108181" y="6387989"/>
            <a:ext cx="278656" cy="185771"/>
          </a:xfrm>
          <a:prstGeom prst="rect">
            <a:avLst/>
          </a:prstGeom>
          <a:ln w="12700">
            <a:miter lim="400000"/>
          </a:ln>
        </p:spPr>
      </p:pic>
      <p:pic>
        <p:nvPicPr>
          <p:cNvPr id="514" name="x_2.pdf" descr="x_2.pdf"/>
          <p:cNvPicPr>
            <a:picLocks noChangeAspect="1"/>
          </p:cNvPicPr>
          <p:nvPr/>
        </p:nvPicPr>
        <p:blipFill>
          <a:blip r:embed="rId8">
            <a:extLst/>
          </a:blip>
          <a:stretch>
            <a:fillRect/>
          </a:stretch>
        </p:blipFill>
        <p:spPr>
          <a:xfrm>
            <a:off x="7329863" y="6393708"/>
            <a:ext cx="278656" cy="180307"/>
          </a:xfrm>
          <a:prstGeom prst="rect">
            <a:avLst/>
          </a:prstGeom>
          <a:ln w="12700">
            <a:miter lim="400000"/>
          </a:ln>
        </p:spPr>
      </p:pic>
      <p:pic>
        <p:nvPicPr>
          <p:cNvPr id="515" name="x_3.pdf" descr="x_3.pdf"/>
          <p:cNvPicPr>
            <a:picLocks noChangeAspect="1"/>
          </p:cNvPicPr>
          <p:nvPr/>
        </p:nvPicPr>
        <p:blipFill>
          <a:blip r:embed="rId9">
            <a:extLst/>
          </a:blip>
          <a:stretch>
            <a:fillRect/>
          </a:stretch>
        </p:blipFill>
        <p:spPr>
          <a:xfrm>
            <a:off x="8614570" y="6386624"/>
            <a:ext cx="278655" cy="188502"/>
          </a:xfrm>
          <a:prstGeom prst="rect">
            <a:avLst/>
          </a:prstGeom>
          <a:ln w="12700">
            <a:miter lim="400000"/>
          </a:ln>
        </p:spPr>
      </p:pic>
      <p:pic>
        <p:nvPicPr>
          <p:cNvPr id="516" name="x_4.pdf" descr="x_4.pdf"/>
          <p:cNvPicPr>
            <a:picLocks noChangeAspect="1"/>
          </p:cNvPicPr>
          <p:nvPr/>
        </p:nvPicPr>
        <p:blipFill>
          <a:blip r:embed="rId10">
            <a:extLst/>
          </a:blip>
          <a:stretch>
            <a:fillRect/>
          </a:stretch>
        </p:blipFill>
        <p:spPr>
          <a:xfrm>
            <a:off x="10067056" y="6390721"/>
            <a:ext cx="278656" cy="180307"/>
          </a:xfrm>
          <a:prstGeom prst="rect">
            <a:avLst/>
          </a:prstGeom>
          <a:ln w="12700">
            <a:miter lim="400000"/>
          </a:ln>
        </p:spPr>
      </p:pic>
      <p:sp>
        <p:nvSpPr>
          <p:cNvPr id="517" name="Rectangle"/>
          <p:cNvSpPr/>
          <p:nvPr/>
        </p:nvSpPr>
        <p:spPr>
          <a:xfrm>
            <a:off x="7045485" y="245111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518" name="Rectangle"/>
          <p:cNvSpPr/>
          <p:nvPr/>
        </p:nvSpPr>
        <p:spPr>
          <a:xfrm>
            <a:off x="8893975" y="2083182"/>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519" name="Rectangle"/>
          <p:cNvSpPr/>
          <p:nvPr/>
        </p:nvSpPr>
        <p:spPr>
          <a:xfrm>
            <a:off x="7299869" y="2083182"/>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520" name="Line"/>
          <p:cNvSpPr/>
          <p:nvPr/>
        </p:nvSpPr>
        <p:spPr>
          <a:xfrm flipV="1">
            <a:off x="7414987" y="5380148"/>
            <a:ext cx="1" cy="528682"/>
          </a:xfrm>
          <a:prstGeom prst="line">
            <a:avLst/>
          </a:prstGeom>
          <a:ln w="25400">
            <a:solidFill>
              <a:schemeClr val="accent1"/>
            </a:solidFill>
            <a:tailEnd type="triangle"/>
          </a:ln>
        </p:spPr>
        <p:txBody>
          <a:bodyPr lIns="45718" tIns="45718" rIns="45718" bIns="45718"/>
          <a:lstStyle/>
          <a:p>
            <a:pPr/>
          </a:p>
        </p:txBody>
      </p:sp>
      <p:sp>
        <p:nvSpPr>
          <p:cNvPr id="521" name="Line"/>
          <p:cNvSpPr/>
          <p:nvPr/>
        </p:nvSpPr>
        <p:spPr>
          <a:xfrm flipV="1">
            <a:off x="8753897" y="5380148"/>
            <a:ext cx="1" cy="528682"/>
          </a:xfrm>
          <a:prstGeom prst="line">
            <a:avLst/>
          </a:prstGeom>
          <a:ln w="25400">
            <a:solidFill>
              <a:schemeClr val="accent1"/>
            </a:solidFill>
            <a:tailEnd type="triangle"/>
          </a:ln>
        </p:spPr>
        <p:txBody>
          <a:bodyPr lIns="45718" tIns="45718" rIns="45718" bIns="45718"/>
          <a:lstStyle/>
          <a:p>
            <a:pPr/>
          </a:p>
        </p:txBody>
      </p:sp>
      <p:sp>
        <p:nvSpPr>
          <p:cNvPr id="522" name="Line"/>
          <p:cNvSpPr/>
          <p:nvPr/>
        </p:nvSpPr>
        <p:spPr>
          <a:xfrm flipV="1">
            <a:off x="10206384" y="5380148"/>
            <a:ext cx="1" cy="528682"/>
          </a:xfrm>
          <a:prstGeom prst="line">
            <a:avLst/>
          </a:prstGeom>
          <a:ln w="25400">
            <a:solidFill>
              <a:schemeClr val="accent1"/>
            </a:solidFill>
            <a:tailEnd type="triangle"/>
          </a:ln>
        </p:spPr>
        <p:txBody>
          <a:bodyPr lIns="45718" tIns="45718" rIns="45718" bIns="45718"/>
          <a:lstStyle/>
          <a:p>
            <a:pPr/>
          </a:p>
        </p:txBody>
      </p:sp>
      <p:sp>
        <p:nvSpPr>
          <p:cNvPr id="523" name="Line"/>
          <p:cNvSpPr/>
          <p:nvPr/>
        </p:nvSpPr>
        <p:spPr>
          <a:xfrm flipV="1">
            <a:off x="6149158" y="2204984"/>
            <a:ext cx="1" cy="528682"/>
          </a:xfrm>
          <a:prstGeom prst="line">
            <a:avLst/>
          </a:prstGeom>
          <a:ln w="25400">
            <a:solidFill>
              <a:schemeClr val="accent1"/>
            </a:solidFill>
            <a:tailEnd type="triangle"/>
          </a:ln>
        </p:spPr>
        <p:txBody>
          <a:bodyPr lIns="45718" tIns="45718" rIns="45718" bIns="45718"/>
          <a:lstStyle/>
          <a:p>
            <a:pPr/>
          </a:p>
        </p:txBody>
      </p:sp>
      <p:sp>
        <p:nvSpPr>
          <p:cNvPr id="524" name="Line"/>
          <p:cNvSpPr/>
          <p:nvPr/>
        </p:nvSpPr>
        <p:spPr>
          <a:xfrm flipV="1">
            <a:off x="7389587" y="2204984"/>
            <a:ext cx="1" cy="528682"/>
          </a:xfrm>
          <a:prstGeom prst="line">
            <a:avLst/>
          </a:prstGeom>
          <a:ln w="25400">
            <a:solidFill>
              <a:schemeClr val="accent1"/>
            </a:solidFill>
            <a:tailEnd type="triangle"/>
          </a:ln>
        </p:spPr>
        <p:txBody>
          <a:bodyPr lIns="45718" tIns="45718" rIns="45718" bIns="45718"/>
          <a:lstStyle/>
          <a:p>
            <a:pPr/>
          </a:p>
        </p:txBody>
      </p:sp>
      <p:sp>
        <p:nvSpPr>
          <p:cNvPr id="525" name="Line"/>
          <p:cNvSpPr/>
          <p:nvPr/>
        </p:nvSpPr>
        <p:spPr>
          <a:xfrm flipV="1">
            <a:off x="8735811" y="2204984"/>
            <a:ext cx="1" cy="528682"/>
          </a:xfrm>
          <a:prstGeom prst="line">
            <a:avLst/>
          </a:prstGeom>
          <a:ln w="25400">
            <a:solidFill>
              <a:schemeClr val="accent1"/>
            </a:solidFill>
            <a:tailEnd type="triangle"/>
          </a:ln>
        </p:spPr>
        <p:txBody>
          <a:bodyPr lIns="45718" tIns="45718" rIns="45718" bIns="45718"/>
          <a:lstStyle/>
          <a:p>
            <a:pPr/>
          </a:p>
        </p:txBody>
      </p:sp>
      <p:sp>
        <p:nvSpPr>
          <p:cNvPr id="526" name="Line"/>
          <p:cNvSpPr/>
          <p:nvPr/>
        </p:nvSpPr>
        <p:spPr>
          <a:xfrm flipV="1">
            <a:off x="10177209" y="2204984"/>
            <a:ext cx="1" cy="528682"/>
          </a:xfrm>
          <a:prstGeom prst="line">
            <a:avLst/>
          </a:prstGeom>
          <a:ln w="25400">
            <a:solidFill>
              <a:schemeClr val="accent1"/>
            </a:solidFill>
            <a:tailEnd type="triangle"/>
          </a:ln>
        </p:spPr>
        <p:txBody>
          <a:bodyPr lIns="45718" tIns="45718" rIns="45718" bIns="45718"/>
          <a:lstStyle/>
          <a:p>
            <a:pPr/>
          </a:p>
        </p:txBody>
      </p:sp>
      <p:sp>
        <p:nvSpPr>
          <p:cNvPr id="527" name="Line"/>
          <p:cNvSpPr/>
          <p:nvPr/>
        </p:nvSpPr>
        <p:spPr>
          <a:xfrm>
            <a:off x="6336519" y="3221919"/>
            <a:ext cx="769975" cy="1"/>
          </a:xfrm>
          <a:prstGeom prst="line">
            <a:avLst/>
          </a:prstGeom>
          <a:ln w="25400">
            <a:solidFill>
              <a:schemeClr val="accent1"/>
            </a:solidFill>
            <a:tailEnd type="triangle"/>
          </a:ln>
        </p:spPr>
        <p:txBody>
          <a:bodyPr lIns="45718" tIns="45718" rIns="45718" bIns="45718"/>
          <a:lstStyle/>
          <a:p>
            <a:pPr/>
          </a:p>
        </p:txBody>
      </p:sp>
      <p:sp>
        <p:nvSpPr>
          <p:cNvPr id="528" name="Line"/>
          <p:cNvSpPr/>
          <p:nvPr/>
        </p:nvSpPr>
        <p:spPr>
          <a:xfrm>
            <a:off x="7576190" y="3221919"/>
            <a:ext cx="869974" cy="1"/>
          </a:xfrm>
          <a:prstGeom prst="line">
            <a:avLst/>
          </a:prstGeom>
          <a:ln w="25400">
            <a:solidFill>
              <a:schemeClr val="accent1"/>
            </a:solidFill>
            <a:tailEnd type="triangle"/>
          </a:ln>
        </p:spPr>
        <p:txBody>
          <a:bodyPr lIns="45718" tIns="45718" rIns="45718" bIns="45718"/>
          <a:lstStyle/>
          <a:p>
            <a:pPr/>
          </a:p>
        </p:txBody>
      </p:sp>
      <p:sp>
        <p:nvSpPr>
          <p:cNvPr id="529" name="Line"/>
          <p:cNvSpPr/>
          <p:nvPr/>
        </p:nvSpPr>
        <p:spPr>
          <a:xfrm>
            <a:off x="8918874" y="3221919"/>
            <a:ext cx="1070939" cy="1"/>
          </a:xfrm>
          <a:prstGeom prst="line">
            <a:avLst/>
          </a:prstGeom>
          <a:ln w="25400">
            <a:solidFill>
              <a:schemeClr val="accent1"/>
            </a:solidFill>
            <a:tailEnd type="triangle"/>
          </a:ln>
        </p:spPr>
        <p:txBody>
          <a:bodyPr lIns="45718" tIns="45718" rIns="45718" bIns="45718"/>
          <a:lstStyle/>
          <a:p>
            <a:pPr/>
          </a:p>
        </p:txBody>
      </p:sp>
      <p:pic>
        <p:nvPicPr>
          <p:cNvPr id="530" name="boldsymbol_h_1.pdf" descr="boldsymbol_h_1.pdf"/>
          <p:cNvPicPr>
            <a:picLocks noChangeAspect="1"/>
          </p:cNvPicPr>
          <p:nvPr/>
        </p:nvPicPr>
        <p:blipFill>
          <a:blip r:embed="rId11">
            <a:extLst/>
          </a:blip>
          <a:stretch>
            <a:fillRect/>
          </a:stretch>
        </p:blipFill>
        <p:spPr>
          <a:xfrm>
            <a:off x="5606544" y="2341940"/>
            <a:ext cx="241050" cy="220389"/>
          </a:xfrm>
          <a:prstGeom prst="rect">
            <a:avLst/>
          </a:prstGeom>
          <a:ln w="12700">
            <a:miter lim="400000"/>
          </a:ln>
        </p:spPr>
      </p:pic>
      <p:pic>
        <p:nvPicPr>
          <p:cNvPr id="531" name="boldsymbol_h_2.pdf" descr="boldsymbol_h_2.pdf"/>
          <p:cNvPicPr>
            <a:picLocks noChangeAspect="1"/>
          </p:cNvPicPr>
          <p:nvPr/>
        </p:nvPicPr>
        <p:blipFill>
          <a:blip r:embed="rId12">
            <a:extLst/>
          </a:blip>
          <a:stretch>
            <a:fillRect/>
          </a:stretch>
        </p:blipFill>
        <p:spPr>
          <a:xfrm>
            <a:off x="6947258" y="2341316"/>
            <a:ext cx="249341" cy="221636"/>
          </a:xfrm>
          <a:prstGeom prst="rect">
            <a:avLst/>
          </a:prstGeom>
          <a:ln w="12700">
            <a:miter lim="400000"/>
          </a:ln>
        </p:spPr>
      </p:pic>
      <p:pic>
        <p:nvPicPr>
          <p:cNvPr id="532" name="boldsymbol_h_3.pdf" descr="boldsymbol_h_3.pdf"/>
          <p:cNvPicPr>
            <a:picLocks noChangeAspect="1"/>
          </p:cNvPicPr>
          <p:nvPr/>
        </p:nvPicPr>
        <p:blipFill>
          <a:blip r:embed="rId13">
            <a:extLst/>
          </a:blip>
          <a:stretch>
            <a:fillRect/>
          </a:stretch>
        </p:blipFill>
        <p:spPr>
          <a:xfrm>
            <a:off x="8258657" y="2327552"/>
            <a:ext cx="252458" cy="224407"/>
          </a:xfrm>
          <a:prstGeom prst="rect">
            <a:avLst/>
          </a:prstGeom>
          <a:ln w="12700">
            <a:miter lim="400000"/>
          </a:ln>
        </p:spPr>
      </p:pic>
      <p:pic>
        <p:nvPicPr>
          <p:cNvPr id="533" name="boldsymbol_h_4.pdf" descr="boldsymbol_h_4.pdf"/>
          <p:cNvPicPr>
            <a:picLocks noChangeAspect="1"/>
          </p:cNvPicPr>
          <p:nvPr/>
        </p:nvPicPr>
        <p:blipFill>
          <a:blip r:embed="rId14">
            <a:extLst/>
          </a:blip>
          <a:stretch>
            <a:fillRect/>
          </a:stretch>
        </p:blipFill>
        <p:spPr>
          <a:xfrm>
            <a:off x="9720967" y="2310768"/>
            <a:ext cx="298283" cy="257975"/>
          </a:xfrm>
          <a:prstGeom prst="rect">
            <a:avLst/>
          </a:prstGeom>
          <a:ln w="12700">
            <a:miter lim="400000"/>
          </a:ln>
        </p:spPr>
      </p:pic>
      <p:pic>
        <p:nvPicPr>
          <p:cNvPr id="534" name="y_1.pdf" descr="y_1.pdf"/>
          <p:cNvPicPr>
            <a:picLocks noChangeAspect="1"/>
          </p:cNvPicPr>
          <p:nvPr/>
        </p:nvPicPr>
        <p:blipFill>
          <a:blip r:embed="rId15">
            <a:extLst/>
          </a:blip>
          <a:stretch>
            <a:fillRect/>
          </a:stretch>
        </p:blipFill>
        <p:spPr>
          <a:xfrm>
            <a:off x="6081855" y="1846670"/>
            <a:ext cx="280508" cy="224406"/>
          </a:xfrm>
          <a:prstGeom prst="rect">
            <a:avLst/>
          </a:prstGeom>
          <a:ln w="12700">
            <a:miter lim="400000"/>
          </a:ln>
        </p:spPr>
      </p:pic>
      <p:pic>
        <p:nvPicPr>
          <p:cNvPr id="535" name="y_2.pdf" descr="y_2.pdf"/>
          <p:cNvPicPr>
            <a:picLocks noChangeAspect="1"/>
          </p:cNvPicPr>
          <p:nvPr/>
        </p:nvPicPr>
        <p:blipFill>
          <a:blip r:embed="rId16">
            <a:extLst/>
          </a:blip>
          <a:stretch>
            <a:fillRect/>
          </a:stretch>
        </p:blipFill>
        <p:spPr>
          <a:xfrm>
            <a:off x="7304463" y="1847411"/>
            <a:ext cx="278656" cy="222924"/>
          </a:xfrm>
          <a:prstGeom prst="rect">
            <a:avLst/>
          </a:prstGeom>
          <a:ln w="12700">
            <a:miter lim="400000"/>
          </a:ln>
        </p:spPr>
      </p:pic>
      <p:pic>
        <p:nvPicPr>
          <p:cNvPr id="536" name="y_3.pdf" descr="y_3.pdf"/>
          <p:cNvPicPr>
            <a:picLocks noChangeAspect="1"/>
          </p:cNvPicPr>
          <p:nvPr/>
        </p:nvPicPr>
        <p:blipFill>
          <a:blip r:embed="rId17">
            <a:extLst/>
          </a:blip>
          <a:stretch>
            <a:fillRect/>
          </a:stretch>
        </p:blipFill>
        <p:spPr>
          <a:xfrm>
            <a:off x="8675161" y="1845928"/>
            <a:ext cx="289858" cy="224407"/>
          </a:xfrm>
          <a:prstGeom prst="rect">
            <a:avLst/>
          </a:prstGeom>
          <a:ln w="12700">
            <a:miter lim="400000"/>
          </a:ln>
        </p:spPr>
      </p:pic>
      <p:pic>
        <p:nvPicPr>
          <p:cNvPr id="537" name="y_4.pdf" descr="y_4.pdf"/>
          <p:cNvPicPr>
            <a:picLocks noChangeAspect="1"/>
          </p:cNvPicPr>
          <p:nvPr/>
        </p:nvPicPr>
        <p:blipFill>
          <a:blip r:embed="rId18">
            <a:extLst/>
          </a:blip>
          <a:stretch>
            <a:fillRect/>
          </a:stretch>
        </p:blipFill>
        <p:spPr>
          <a:xfrm>
            <a:off x="10068283" y="1867162"/>
            <a:ext cx="311282" cy="240992"/>
          </a:xfrm>
          <a:prstGeom prst="rect">
            <a:avLst/>
          </a:prstGeom>
          <a:ln w="12700">
            <a:miter lim="400000"/>
          </a:ln>
        </p:spPr>
      </p:pic>
      <p:sp>
        <p:nvSpPr>
          <p:cNvPr id="538" name="Rounded Rectangle"/>
          <p:cNvSpPr/>
          <p:nvPr/>
        </p:nvSpPr>
        <p:spPr>
          <a:xfrm rot="16200000">
            <a:off x="6876084" y="4641184"/>
            <a:ext cx="1069039"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539" name="Oval"/>
          <p:cNvSpPr/>
          <p:nvPr/>
        </p:nvSpPr>
        <p:spPr>
          <a:xfrm>
            <a:off x="7310602" y="5074870"/>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540" name="Oval"/>
          <p:cNvSpPr/>
          <p:nvPr/>
        </p:nvSpPr>
        <p:spPr>
          <a:xfrm>
            <a:off x="7315568" y="4765907"/>
            <a:ext cx="200002" cy="215593"/>
          </a:xfrm>
          <a:prstGeom prst="ellipse">
            <a:avLst/>
          </a:prstGeom>
          <a:solidFill>
            <a:srgbClr val="5188C9"/>
          </a:solidFill>
          <a:ln w="25400">
            <a:solidFill>
              <a:srgbClr val="355E9C"/>
            </a:solidFill>
          </a:ln>
        </p:spPr>
        <p:txBody>
          <a:bodyPr lIns="45718" tIns="45718" rIns="45718" bIns="45718" anchor="ctr"/>
          <a:lstStyle/>
          <a:p>
            <a:pPr/>
          </a:p>
        </p:txBody>
      </p:sp>
      <p:sp>
        <p:nvSpPr>
          <p:cNvPr id="541" name="Oval"/>
          <p:cNvSpPr/>
          <p:nvPr/>
        </p:nvSpPr>
        <p:spPr>
          <a:xfrm>
            <a:off x="7319441" y="4442352"/>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542" name="Rounded Rectangle"/>
          <p:cNvSpPr/>
          <p:nvPr/>
        </p:nvSpPr>
        <p:spPr>
          <a:xfrm rot="16200000">
            <a:off x="5640650" y="4622284"/>
            <a:ext cx="1069039"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543" name="Oval"/>
          <p:cNvSpPr/>
          <p:nvPr/>
        </p:nvSpPr>
        <p:spPr>
          <a:xfrm>
            <a:off x="6075169" y="5055970"/>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544" name="Oval"/>
          <p:cNvSpPr/>
          <p:nvPr/>
        </p:nvSpPr>
        <p:spPr>
          <a:xfrm>
            <a:off x="6080135" y="4747007"/>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545" name="Oval"/>
          <p:cNvSpPr/>
          <p:nvPr/>
        </p:nvSpPr>
        <p:spPr>
          <a:xfrm>
            <a:off x="6084008" y="4423452"/>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546" name="Rounded Rectangle"/>
          <p:cNvSpPr/>
          <p:nvPr/>
        </p:nvSpPr>
        <p:spPr>
          <a:xfrm rot="16200000">
            <a:off x="6847907" y="3056433"/>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547" name="Oval"/>
          <p:cNvSpPr/>
          <p:nvPr/>
        </p:nvSpPr>
        <p:spPr>
          <a:xfrm>
            <a:off x="7282426" y="2872510"/>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548" name="Oval"/>
          <p:cNvSpPr/>
          <p:nvPr/>
        </p:nvSpPr>
        <p:spPr>
          <a:xfrm>
            <a:off x="7289448" y="3176550"/>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549" name="Oval"/>
          <p:cNvSpPr/>
          <p:nvPr/>
        </p:nvSpPr>
        <p:spPr>
          <a:xfrm>
            <a:off x="7289448" y="3479565"/>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550" name="Rounded Rectangle"/>
          <p:cNvSpPr/>
          <p:nvPr/>
        </p:nvSpPr>
        <p:spPr>
          <a:xfrm rot="16200000">
            <a:off x="8201291" y="3056433"/>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551" name="Oval"/>
          <p:cNvSpPr/>
          <p:nvPr/>
        </p:nvSpPr>
        <p:spPr>
          <a:xfrm>
            <a:off x="8635810" y="2872510"/>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552" name="Oval"/>
          <p:cNvSpPr/>
          <p:nvPr/>
        </p:nvSpPr>
        <p:spPr>
          <a:xfrm>
            <a:off x="8642832" y="3176550"/>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553" name="Oval"/>
          <p:cNvSpPr/>
          <p:nvPr/>
        </p:nvSpPr>
        <p:spPr>
          <a:xfrm>
            <a:off x="8642832" y="3479565"/>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554" name="Rounded Rectangle"/>
          <p:cNvSpPr/>
          <p:nvPr/>
        </p:nvSpPr>
        <p:spPr>
          <a:xfrm rot="16200000">
            <a:off x="9642691" y="3054770"/>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555" name="Oval"/>
          <p:cNvSpPr/>
          <p:nvPr/>
        </p:nvSpPr>
        <p:spPr>
          <a:xfrm>
            <a:off x="10077210" y="2870847"/>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556" name="Oval"/>
          <p:cNvSpPr/>
          <p:nvPr/>
        </p:nvSpPr>
        <p:spPr>
          <a:xfrm>
            <a:off x="10084232" y="3174886"/>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557" name="Oval"/>
          <p:cNvSpPr/>
          <p:nvPr/>
        </p:nvSpPr>
        <p:spPr>
          <a:xfrm>
            <a:off x="10084232" y="3477902"/>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558" name="Rounded Rectangle"/>
          <p:cNvSpPr/>
          <p:nvPr/>
        </p:nvSpPr>
        <p:spPr>
          <a:xfrm rot="16200000">
            <a:off x="8219378" y="4622284"/>
            <a:ext cx="1069040"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559" name="Oval"/>
          <p:cNvSpPr/>
          <p:nvPr/>
        </p:nvSpPr>
        <p:spPr>
          <a:xfrm>
            <a:off x="8653897" y="5055970"/>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560" name="Oval"/>
          <p:cNvSpPr/>
          <p:nvPr/>
        </p:nvSpPr>
        <p:spPr>
          <a:xfrm>
            <a:off x="8658863" y="4747007"/>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561" name="Oval"/>
          <p:cNvSpPr/>
          <p:nvPr/>
        </p:nvSpPr>
        <p:spPr>
          <a:xfrm>
            <a:off x="8662736" y="4423452"/>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562" name="Rounded Rectangle"/>
          <p:cNvSpPr/>
          <p:nvPr/>
        </p:nvSpPr>
        <p:spPr>
          <a:xfrm rot="16200000">
            <a:off x="9689404" y="4622284"/>
            <a:ext cx="1069039"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563" name="Oval"/>
          <p:cNvSpPr/>
          <p:nvPr/>
        </p:nvSpPr>
        <p:spPr>
          <a:xfrm>
            <a:off x="10123923" y="5055970"/>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564" name="Oval"/>
          <p:cNvSpPr/>
          <p:nvPr/>
        </p:nvSpPr>
        <p:spPr>
          <a:xfrm>
            <a:off x="10128889" y="4747007"/>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565" name="Oval"/>
          <p:cNvSpPr/>
          <p:nvPr/>
        </p:nvSpPr>
        <p:spPr>
          <a:xfrm>
            <a:off x="10132762" y="4423452"/>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566" name="Line"/>
          <p:cNvSpPr/>
          <p:nvPr/>
        </p:nvSpPr>
        <p:spPr>
          <a:xfrm flipV="1">
            <a:off x="6167972" y="3839436"/>
            <a:ext cx="1" cy="434000"/>
          </a:xfrm>
          <a:prstGeom prst="line">
            <a:avLst/>
          </a:prstGeom>
          <a:ln w="25400">
            <a:solidFill>
              <a:schemeClr val="accent1"/>
            </a:solidFill>
            <a:tailEnd type="triangle"/>
          </a:ln>
        </p:spPr>
        <p:txBody>
          <a:bodyPr lIns="45718" tIns="45718" rIns="45718" bIns="45718"/>
          <a:lstStyle/>
          <a:p>
            <a:pPr/>
          </a:p>
        </p:txBody>
      </p:sp>
      <p:sp>
        <p:nvSpPr>
          <p:cNvPr id="567" name="Line"/>
          <p:cNvSpPr/>
          <p:nvPr/>
        </p:nvSpPr>
        <p:spPr>
          <a:xfrm flipV="1">
            <a:off x="7394162" y="3839437"/>
            <a:ext cx="1" cy="468370"/>
          </a:xfrm>
          <a:prstGeom prst="line">
            <a:avLst/>
          </a:prstGeom>
          <a:ln w="25400">
            <a:solidFill>
              <a:schemeClr val="accent1"/>
            </a:solidFill>
            <a:tailEnd type="triangle"/>
          </a:ln>
        </p:spPr>
        <p:txBody>
          <a:bodyPr lIns="45718" tIns="45718" rIns="45718" bIns="45718"/>
          <a:lstStyle/>
          <a:p>
            <a:pPr/>
          </a:p>
        </p:txBody>
      </p:sp>
      <p:sp>
        <p:nvSpPr>
          <p:cNvPr id="568" name="Line"/>
          <p:cNvSpPr/>
          <p:nvPr/>
        </p:nvSpPr>
        <p:spPr>
          <a:xfrm flipV="1">
            <a:off x="8733072" y="3839436"/>
            <a:ext cx="1" cy="456429"/>
          </a:xfrm>
          <a:prstGeom prst="line">
            <a:avLst/>
          </a:prstGeom>
          <a:ln w="25400">
            <a:solidFill>
              <a:schemeClr val="accent1"/>
            </a:solidFill>
            <a:tailEnd type="triangle"/>
          </a:ln>
        </p:spPr>
        <p:txBody>
          <a:bodyPr lIns="45718" tIns="45718" rIns="45718" bIns="45718"/>
          <a:lstStyle/>
          <a:p>
            <a:pPr/>
          </a:p>
        </p:txBody>
      </p:sp>
      <p:sp>
        <p:nvSpPr>
          <p:cNvPr id="569" name="Line"/>
          <p:cNvSpPr/>
          <p:nvPr/>
        </p:nvSpPr>
        <p:spPr>
          <a:xfrm flipV="1">
            <a:off x="10185558" y="3839436"/>
            <a:ext cx="1" cy="434000"/>
          </a:xfrm>
          <a:prstGeom prst="line">
            <a:avLst/>
          </a:prstGeom>
          <a:ln w="25400">
            <a:solidFill>
              <a:schemeClr val="accent1"/>
            </a:solidFill>
            <a:tailEnd type="triangle"/>
          </a:ln>
        </p:spPr>
        <p:txBody>
          <a:bodyPr lIns="45718" tIns="45718" rIns="45718" bIns="45718"/>
          <a:lstStyle/>
          <a:p>
            <a:pPr/>
          </a:p>
        </p:txBody>
      </p:sp>
      <p:pic>
        <p:nvPicPr>
          <p:cNvPr id="570" name="boldsymbol_W_h.pdf" descr="boldsymbol_W_h.pdf"/>
          <p:cNvPicPr>
            <a:picLocks noChangeAspect="1"/>
          </p:cNvPicPr>
          <p:nvPr/>
        </p:nvPicPr>
        <p:blipFill>
          <a:blip r:embed="rId19">
            <a:extLst/>
          </a:blip>
          <a:stretch>
            <a:fillRect/>
          </a:stretch>
        </p:blipFill>
        <p:spPr>
          <a:xfrm>
            <a:off x="6450097" y="2853197"/>
            <a:ext cx="419449" cy="220389"/>
          </a:xfrm>
          <a:prstGeom prst="rect">
            <a:avLst/>
          </a:prstGeom>
          <a:ln w="12700">
            <a:miter lim="400000"/>
          </a:ln>
        </p:spPr>
      </p:pic>
      <p:pic>
        <p:nvPicPr>
          <p:cNvPr id="571" name="boldsymbol_W_h.pdf" descr="boldsymbol_W_h.pdf"/>
          <p:cNvPicPr>
            <a:picLocks noChangeAspect="1"/>
          </p:cNvPicPr>
          <p:nvPr/>
        </p:nvPicPr>
        <p:blipFill>
          <a:blip r:embed="rId19">
            <a:extLst/>
          </a:blip>
          <a:stretch>
            <a:fillRect/>
          </a:stretch>
        </p:blipFill>
        <p:spPr>
          <a:xfrm>
            <a:off x="7658360" y="2870112"/>
            <a:ext cx="419449" cy="220389"/>
          </a:xfrm>
          <a:prstGeom prst="rect">
            <a:avLst/>
          </a:prstGeom>
          <a:ln w="12700">
            <a:miter lim="400000"/>
          </a:ln>
        </p:spPr>
      </p:pic>
      <p:pic>
        <p:nvPicPr>
          <p:cNvPr id="572" name="boldsymbol_W_h.pdf" descr="boldsymbol_W_h.pdf"/>
          <p:cNvPicPr>
            <a:picLocks noChangeAspect="1"/>
          </p:cNvPicPr>
          <p:nvPr/>
        </p:nvPicPr>
        <p:blipFill>
          <a:blip r:embed="rId19">
            <a:extLst/>
          </a:blip>
          <a:stretch>
            <a:fillRect/>
          </a:stretch>
        </p:blipFill>
        <p:spPr>
          <a:xfrm>
            <a:off x="9036787" y="2886482"/>
            <a:ext cx="419449" cy="220389"/>
          </a:xfrm>
          <a:prstGeom prst="rect">
            <a:avLst/>
          </a:prstGeom>
          <a:ln w="12700">
            <a:miter lim="400000"/>
          </a:ln>
        </p:spPr>
      </p:pic>
      <p:pic>
        <p:nvPicPr>
          <p:cNvPr id="573" name="boldsymbol_e_1.pdf" descr="boldsymbol_e_1.pdf"/>
          <p:cNvPicPr>
            <a:picLocks noChangeAspect="1"/>
          </p:cNvPicPr>
          <p:nvPr/>
        </p:nvPicPr>
        <p:blipFill>
          <a:blip r:embed="rId20">
            <a:extLst/>
          </a:blip>
          <a:stretch>
            <a:fillRect/>
          </a:stretch>
        </p:blipFill>
        <p:spPr>
          <a:xfrm>
            <a:off x="5543675" y="4732249"/>
            <a:ext cx="297046" cy="220389"/>
          </a:xfrm>
          <a:prstGeom prst="rect">
            <a:avLst/>
          </a:prstGeom>
          <a:ln w="12700">
            <a:miter lim="400000"/>
          </a:ln>
        </p:spPr>
      </p:pic>
      <p:pic>
        <p:nvPicPr>
          <p:cNvPr id="574" name="boldsymbol_e_2.pdf" descr="boldsymbol_e_2.pdf"/>
          <p:cNvPicPr>
            <a:picLocks noChangeAspect="1"/>
          </p:cNvPicPr>
          <p:nvPr/>
        </p:nvPicPr>
        <p:blipFill>
          <a:blip r:embed="rId21">
            <a:extLst/>
          </a:blip>
          <a:stretch>
            <a:fillRect/>
          </a:stretch>
        </p:blipFill>
        <p:spPr>
          <a:xfrm>
            <a:off x="6790576" y="4729320"/>
            <a:ext cx="335294" cy="240993"/>
          </a:xfrm>
          <a:prstGeom prst="rect">
            <a:avLst/>
          </a:prstGeom>
          <a:ln w="12700">
            <a:miter lim="400000"/>
          </a:ln>
        </p:spPr>
      </p:pic>
      <p:pic>
        <p:nvPicPr>
          <p:cNvPr id="575" name="boldsymbol_e_3.pdf" descr="boldsymbol_e_3.pdf"/>
          <p:cNvPicPr>
            <a:picLocks noChangeAspect="1"/>
          </p:cNvPicPr>
          <p:nvPr/>
        </p:nvPicPr>
        <p:blipFill>
          <a:blip r:embed="rId22">
            <a:extLst/>
          </a:blip>
          <a:stretch>
            <a:fillRect/>
          </a:stretch>
        </p:blipFill>
        <p:spPr>
          <a:xfrm>
            <a:off x="8138670" y="4729950"/>
            <a:ext cx="335294" cy="240992"/>
          </a:xfrm>
          <a:prstGeom prst="rect">
            <a:avLst/>
          </a:prstGeom>
          <a:ln w="12700">
            <a:miter lim="400000"/>
          </a:ln>
        </p:spPr>
      </p:pic>
      <p:pic>
        <p:nvPicPr>
          <p:cNvPr id="576" name="boldsymbol_e_4.pdf" descr="boldsymbol_e_4.pdf"/>
          <p:cNvPicPr>
            <a:picLocks noChangeAspect="1"/>
          </p:cNvPicPr>
          <p:nvPr/>
        </p:nvPicPr>
        <p:blipFill>
          <a:blip r:embed="rId23">
            <a:extLst/>
          </a:blip>
          <a:stretch>
            <a:fillRect/>
          </a:stretch>
        </p:blipFill>
        <p:spPr>
          <a:xfrm>
            <a:off x="9613250" y="4719655"/>
            <a:ext cx="335293" cy="240993"/>
          </a:xfrm>
          <a:prstGeom prst="rect">
            <a:avLst/>
          </a:prstGeom>
          <a:ln w="12700">
            <a:miter lim="400000"/>
          </a:ln>
        </p:spPr>
      </p:pic>
      <p:pic>
        <p:nvPicPr>
          <p:cNvPr id="577" name="boldsymbol_W_e.pdf" descr="boldsymbol_W_e.pdf"/>
          <p:cNvPicPr>
            <a:picLocks noChangeAspect="1"/>
          </p:cNvPicPr>
          <p:nvPr/>
        </p:nvPicPr>
        <p:blipFill>
          <a:blip r:embed="rId24">
            <a:extLst/>
          </a:blip>
          <a:stretch>
            <a:fillRect/>
          </a:stretch>
        </p:blipFill>
        <p:spPr>
          <a:xfrm>
            <a:off x="6361555" y="3895314"/>
            <a:ext cx="423335" cy="234346"/>
          </a:xfrm>
          <a:prstGeom prst="rect">
            <a:avLst/>
          </a:prstGeom>
          <a:ln w="12700">
            <a:miter lim="400000"/>
          </a:ln>
        </p:spPr>
      </p:pic>
      <p:pic>
        <p:nvPicPr>
          <p:cNvPr id="578" name="boldsymbol_W_e.pdf" descr="boldsymbol_W_e.pdf"/>
          <p:cNvPicPr>
            <a:picLocks noChangeAspect="1"/>
          </p:cNvPicPr>
          <p:nvPr/>
        </p:nvPicPr>
        <p:blipFill>
          <a:blip r:embed="rId24">
            <a:extLst/>
          </a:blip>
          <a:stretch>
            <a:fillRect/>
          </a:stretch>
        </p:blipFill>
        <p:spPr>
          <a:xfrm>
            <a:off x="7515961" y="3939263"/>
            <a:ext cx="423334" cy="234346"/>
          </a:xfrm>
          <a:prstGeom prst="rect">
            <a:avLst/>
          </a:prstGeom>
          <a:ln w="12700">
            <a:miter lim="400000"/>
          </a:ln>
        </p:spPr>
      </p:pic>
      <p:pic>
        <p:nvPicPr>
          <p:cNvPr id="579" name="boldsymbol_W_e.pdf" descr="boldsymbol_W_e.pdf"/>
          <p:cNvPicPr>
            <a:picLocks noChangeAspect="1"/>
          </p:cNvPicPr>
          <p:nvPr/>
        </p:nvPicPr>
        <p:blipFill>
          <a:blip r:embed="rId24">
            <a:extLst/>
          </a:blip>
          <a:stretch>
            <a:fillRect/>
          </a:stretch>
        </p:blipFill>
        <p:spPr>
          <a:xfrm>
            <a:off x="8937639" y="3939263"/>
            <a:ext cx="423335" cy="234346"/>
          </a:xfrm>
          <a:prstGeom prst="rect">
            <a:avLst/>
          </a:prstGeom>
          <a:ln w="12700">
            <a:miter lim="400000"/>
          </a:ln>
        </p:spPr>
      </p:pic>
      <p:pic>
        <p:nvPicPr>
          <p:cNvPr id="580" name="boldsymbol_W_e.pdf" descr="boldsymbol_W_e.pdf"/>
          <p:cNvPicPr>
            <a:picLocks noChangeAspect="1"/>
          </p:cNvPicPr>
          <p:nvPr/>
        </p:nvPicPr>
        <p:blipFill>
          <a:blip r:embed="rId24">
            <a:extLst/>
          </a:blip>
          <a:stretch>
            <a:fillRect/>
          </a:stretch>
        </p:blipFill>
        <p:spPr>
          <a:xfrm>
            <a:off x="10367026" y="3956449"/>
            <a:ext cx="423334" cy="234346"/>
          </a:xfrm>
          <a:prstGeom prst="rect">
            <a:avLst/>
          </a:prstGeom>
          <a:ln w="12700">
            <a:miter lim="400000"/>
          </a:ln>
        </p:spPr>
      </p:pic>
      <p:pic>
        <p:nvPicPr>
          <p:cNvPr id="581" name="hat.pdf" descr="hat.pdf"/>
          <p:cNvPicPr>
            <a:picLocks noChangeAspect="1"/>
          </p:cNvPicPr>
          <p:nvPr/>
        </p:nvPicPr>
        <p:blipFill>
          <a:blip r:embed="rId25">
            <a:extLst/>
          </a:blip>
          <a:stretch>
            <a:fillRect/>
          </a:stretch>
        </p:blipFill>
        <p:spPr>
          <a:xfrm>
            <a:off x="10144540" y="1729492"/>
            <a:ext cx="139701" cy="88901"/>
          </a:xfrm>
          <a:prstGeom prst="rect">
            <a:avLst/>
          </a:prstGeom>
          <a:ln w="12700">
            <a:miter lim="400000"/>
          </a:ln>
        </p:spPr>
      </p:pic>
      <p:pic>
        <p:nvPicPr>
          <p:cNvPr id="582" name="hat.pdf" descr="hat.pdf"/>
          <p:cNvPicPr>
            <a:picLocks noChangeAspect="1"/>
          </p:cNvPicPr>
          <p:nvPr/>
        </p:nvPicPr>
        <p:blipFill>
          <a:blip r:embed="rId26">
            <a:extLst/>
          </a:blip>
          <a:stretch>
            <a:fillRect/>
          </a:stretch>
        </p:blipFill>
        <p:spPr>
          <a:xfrm>
            <a:off x="7330791" y="1733987"/>
            <a:ext cx="139701" cy="88901"/>
          </a:xfrm>
          <a:prstGeom prst="rect">
            <a:avLst/>
          </a:prstGeom>
          <a:ln w="12700">
            <a:miter lim="400000"/>
          </a:ln>
        </p:spPr>
      </p:pic>
      <p:sp>
        <p:nvSpPr>
          <p:cNvPr id="583" name="Rounded Rectangle"/>
          <p:cNvSpPr/>
          <p:nvPr/>
        </p:nvSpPr>
        <p:spPr>
          <a:xfrm rot="16200000">
            <a:off x="4509385" y="3056433"/>
            <a:ext cx="1069040"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584" name="Oval"/>
          <p:cNvSpPr/>
          <p:nvPr/>
        </p:nvSpPr>
        <p:spPr>
          <a:xfrm>
            <a:off x="4943905" y="2872510"/>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585" name="Oval"/>
          <p:cNvSpPr/>
          <p:nvPr/>
        </p:nvSpPr>
        <p:spPr>
          <a:xfrm>
            <a:off x="4950926" y="3176550"/>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586" name="Oval"/>
          <p:cNvSpPr/>
          <p:nvPr/>
        </p:nvSpPr>
        <p:spPr>
          <a:xfrm>
            <a:off x="4950926" y="3479565"/>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587" name="Line"/>
          <p:cNvSpPr/>
          <p:nvPr/>
        </p:nvSpPr>
        <p:spPr>
          <a:xfrm>
            <a:off x="5211526" y="3179954"/>
            <a:ext cx="769974" cy="1"/>
          </a:xfrm>
          <a:prstGeom prst="line">
            <a:avLst/>
          </a:prstGeom>
          <a:ln w="25400">
            <a:solidFill>
              <a:schemeClr val="accent1"/>
            </a:solidFill>
            <a:tailEnd type="triangle"/>
          </a:ln>
        </p:spPr>
        <p:txBody>
          <a:bodyPr lIns="45718" tIns="45718" rIns="45718" bIns="45718"/>
          <a:lstStyle/>
          <a:p>
            <a:pPr/>
          </a:p>
        </p:txBody>
      </p:sp>
      <p:pic>
        <p:nvPicPr>
          <p:cNvPr id="588" name="Image" descr="Image"/>
          <p:cNvPicPr>
            <a:picLocks noChangeAspect="1"/>
          </p:cNvPicPr>
          <p:nvPr/>
        </p:nvPicPr>
        <p:blipFill>
          <a:blip r:embed="rId27">
            <a:extLst/>
          </a:blip>
          <a:stretch>
            <a:fillRect/>
          </a:stretch>
        </p:blipFill>
        <p:spPr>
          <a:xfrm>
            <a:off x="4885636" y="2298487"/>
            <a:ext cx="285602" cy="261122"/>
          </a:xfrm>
          <a:prstGeom prst="rect">
            <a:avLst/>
          </a:prstGeom>
          <a:ln w="12700">
            <a:miter lim="400000"/>
          </a:ln>
        </p:spPr>
      </p:pic>
      <p:pic>
        <p:nvPicPr>
          <p:cNvPr id="589" name="hat.pdf" descr="hat.pdf"/>
          <p:cNvPicPr>
            <a:picLocks noChangeAspect="1"/>
          </p:cNvPicPr>
          <p:nvPr/>
        </p:nvPicPr>
        <p:blipFill>
          <a:blip r:embed="rId25">
            <a:extLst/>
          </a:blip>
          <a:stretch>
            <a:fillRect/>
          </a:stretch>
        </p:blipFill>
        <p:spPr>
          <a:xfrm>
            <a:off x="8750240" y="1746249"/>
            <a:ext cx="139701" cy="88901"/>
          </a:xfrm>
          <a:prstGeom prst="rect">
            <a:avLst/>
          </a:prstGeom>
          <a:ln w="12700">
            <a:miter lim="400000"/>
          </a:ln>
        </p:spPr>
      </p:pic>
      <p:sp>
        <p:nvSpPr>
          <p:cNvPr id="590" name="Rectangle"/>
          <p:cNvSpPr/>
          <p:nvPr/>
        </p:nvSpPr>
        <p:spPr>
          <a:xfrm>
            <a:off x="5935588" y="1593491"/>
            <a:ext cx="4525982" cy="629009"/>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591" name="optional"/>
          <p:cNvSpPr txBox="1"/>
          <p:nvPr/>
        </p:nvSpPr>
        <p:spPr>
          <a:xfrm>
            <a:off x="10377961" y="2310768"/>
            <a:ext cx="99297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optional</a:t>
            </a:r>
          </a:p>
        </p:txBody>
      </p:sp>
      <p:pic>
        <p:nvPicPr>
          <p:cNvPr id="592" name="hat.pdf" descr="hat.pdf"/>
          <p:cNvPicPr>
            <a:picLocks noChangeAspect="1"/>
          </p:cNvPicPr>
          <p:nvPr/>
        </p:nvPicPr>
        <p:blipFill>
          <a:blip r:embed="rId26">
            <a:extLst/>
          </a:blip>
          <a:stretch>
            <a:fillRect/>
          </a:stretch>
        </p:blipFill>
        <p:spPr>
          <a:xfrm>
            <a:off x="6105319" y="1729492"/>
            <a:ext cx="139701" cy="8890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6" name="Training RNN method 1: Language model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Training RNN method 1: Language modeling</a:t>
            </a:r>
          </a:p>
        </p:txBody>
      </p:sp>
      <p:sp>
        <p:nvSpPr>
          <p:cNvPr id="597" name="Slide Number"/>
          <p:cNvSpPr txBox="1"/>
          <p:nvPr>
            <p:ph type="sldNum" sz="quarter" idx="4294967295"/>
          </p:nvPr>
        </p:nvSpPr>
        <p:spPr>
          <a:xfrm>
            <a:off x="10787344" y="54784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598" name="Rounded Rectangle"/>
          <p:cNvSpPr/>
          <p:nvPr/>
        </p:nvSpPr>
        <p:spPr>
          <a:xfrm rot="16200000">
            <a:off x="6350305" y="5266135"/>
            <a:ext cx="1069040"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599" name="Oval"/>
          <p:cNvSpPr/>
          <p:nvPr/>
        </p:nvSpPr>
        <p:spPr>
          <a:xfrm>
            <a:off x="6784824" y="5082213"/>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00" name="Oval"/>
          <p:cNvSpPr/>
          <p:nvPr/>
        </p:nvSpPr>
        <p:spPr>
          <a:xfrm>
            <a:off x="6791846" y="5386252"/>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601" name="Oval"/>
          <p:cNvSpPr/>
          <p:nvPr/>
        </p:nvSpPr>
        <p:spPr>
          <a:xfrm>
            <a:off x="6791846" y="5689267"/>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602" name="Rectangle"/>
          <p:cNvSpPr/>
          <p:nvPr/>
        </p:nvSpPr>
        <p:spPr>
          <a:xfrm>
            <a:off x="7781188" y="4632187"/>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603" name="Rectangle"/>
          <p:cNvSpPr/>
          <p:nvPr/>
        </p:nvSpPr>
        <p:spPr>
          <a:xfrm>
            <a:off x="9629678" y="4264251"/>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604" name="Rectangle"/>
          <p:cNvSpPr/>
          <p:nvPr/>
        </p:nvSpPr>
        <p:spPr>
          <a:xfrm>
            <a:off x="8035572" y="4264251"/>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605" name="Line"/>
          <p:cNvSpPr/>
          <p:nvPr/>
        </p:nvSpPr>
        <p:spPr>
          <a:xfrm flipV="1">
            <a:off x="6884861" y="4386053"/>
            <a:ext cx="1" cy="528682"/>
          </a:xfrm>
          <a:prstGeom prst="line">
            <a:avLst/>
          </a:prstGeom>
          <a:ln w="25400">
            <a:solidFill>
              <a:schemeClr val="accent1"/>
            </a:solidFill>
            <a:tailEnd type="triangle"/>
          </a:ln>
        </p:spPr>
        <p:txBody>
          <a:bodyPr lIns="45718" tIns="45718" rIns="45718" bIns="45718"/>
          <a:lstStyle/>
          <a:p>
            <a:pPr/>
          </a:p>
        </p:txBody>
      </p:sp>
      <p:sp>
        <p:nvSpPr>
          <p:cNvPr id="606" name="Line"/>
          <p:cNvSpPr/>
          <p:nvPr/>
        </p:nvSpPr>
        <p:spPr>
          <a:xfrm flipV="1">
            <a:off x="8125290" y="4386053"/>
            <a:ext cx="1" cy="528682"/>
          </a:xfrm>
          <a:prstGeom prst="line">
            <a:avLst/>
          </a:prstGeom>
          <a:ln w="25400">
            <a:solidFill>
              <a:schemeClr val="accent1"/>
            </a:solidFill>
            <a:tailEnd type="triangle"/>
          </a:ln>
        </p:spPr>
        <p:txBody>
          <a:bodyPr lIns="45718" tIns="45718" rIns="45718" bIns="45718"/>
          <a:lstStyle/>
          <a:p>
            <a:pPr/>
          </a:p>
        </p:txBody>
      </p:sp>
      <p:sp>
        <p:nvSpPr>
          <p:cNvPr id="607" name="Line"/>
          <p:cNvSpPr/>
          <p:nvPr/>
        </p:nvSpPr>
        <p:spPr>
          <a:xfrm flipV="1">
            <a:off x="9471514" y="4386053"/>
            <a:ext cx="1" cy="528682"/>
          </a:xfrm>
          <a:prstGeom prst="line">
            <a:avLst/>
          </a:prstGeom>
          <a:ln w="25400">
            <a:solidFill>
              <a:schemeClr val="accent1"/>
            </a:solidFill>
            <a:tailEnd type="triangle"/>
          </a:ln>
        </p:spPr>
        <p:txBody>
          <a:bodyPr lIns="45718" tIns="45718" rIns="45718" bIns="45718"/>
          <a:lstStyle/>
          <a:p>
            <a:pPr/>
          </a:p>
        </p:txBody>
      </p:sp>
      <p:sp>
        <p:nvSpPr>
          <p:cNvPr id="608" name="Line"/>
          <p:cNvSpPr/>
          <p:nvPr/>
        </p:nvSpPr>
        <p:spPr>
          <a:xfrm flipV="1">
            <a:off x="10912913" y="4386053"/>
            <a:ext cx="1" cy="528682"/>
          </a:xfrm>
          <a:prstGeom prst="line">
            <a:avLst/>
          </a:prstGeom>
          <a:ln w="25400">
            <a:solidFill>
              <a:schemeClr val="accent1"/>
            </a:solidFill>
            <a:tailEnd type="triangle"/>
          </a:ln>
        </p:spPr>
        <p:txBody>
          <a:bodyPr lIns="45718" tIns="45718" rIns="45718" bIns="45718"/>
          <a:lstStyle/>
          <a:p>
            <a:pPr/>
          </a:p>
        </p:txBody>
      </p:sp>
      <p:sp>
        <p:nvSpPr>
          <p:cNvPr id="609" name="Line"/>
          <p:cNvSpPr/>
          <p:nvPr/>
        </p:nvSpPr>
        <p:spPr>
          <a:xfrm>
            <a:off x="7072223" y="5402988"/>
            <a:ext cx="769974" cy="1"/>
          </a:xfrm>
          <a:prstGeom prst="line">
            <a:avLst/>
          </a:prstGeom>
          <a:ln w="25400">
            <a:solidFill>
              <a:schemeClr val="accent1"/>
            </a:solidFill>
            <a:tailEnd type="triangle"/>
          </a:ln>
        </p:spPr>
        <p:txBody>
          <a:bodyPr lIns="45718" tIns="45718" rIns="45718" bIns="45718"/>
          <a:lstStyle/>
          <a:p>
            <a:pPr/>
          </a:p>
        </p:txBody>
      </p:sp>
      <p:sp>
        <p:nvSpPr>
          <p:cNvPr id="610" name="Line"/>
          <p:cNvSpPr/>
          <p:nvPr/>
        </p:nvSpPr>
        <p:spPr>
          <a:xfrm>
            <a:off x="8311893" y="5402988"/>
            <a:ext cx="869974" cy="1"/>
          </a:xfrm>
          <a:prstGeom prst="line">
            <a:avLst/>
          </a:prstGeom>
          <a:ln w="25400">
            <a:solidFill>
              <a:schemeClr val="accent1"/>
            </a:solidFill>
            <a:tailEnd type="triangle"/>
          </a:ln>
        </p:spPr>
        <p:txBody>
          <a:bodyPr lIns="45718" tIns="45718" rIns="45718" bIns="45718"/>
          <a:lstStyle/>
          <a:p>
            <a:pPr/>
          </a:p>
        </p:txBody>
      </p:sp>
      <p:sp>
        <p:nvSpPr>
          <p:cNvPr id="611" name="Line"/>
          <p:cNvSpPr/>
          <p:nvPr/>
        </p:nvSpPr>
        <p:spPr>
          <a:xfrm>
            <a:off x="9654577" y="5402988"/>
            <a:ext cx="1070939" cy="1"/>
          </a:xfrm>
          <a:prstGeom prst="line">
            <a:avLst/>
          </a:prstGeom>
          <a:ln w="25400">
            <a:solidFill>
              <a:schemeClr val="accent1"/>
            </a:solidFill>
            <a:tailEnd type="triangle"/>
          </a:ln>
        </p:spPr>
        <p:txBody>
          <a:bodyPr lIns="45718" tIns="45718" rIns="45718" bIns="45718"/>
          <a:lstStyle/>
          <a:p>
            <a:pPr/>
          </a:p>
        </p:txBody>
      </p:sp>
      <p:pic>
        <p:nvPicPr>
          <p:cNvPr id="612" name="boldsymbol_h_1.pdf" descr="boldsymbol_h_1.pdf"/>
          <p:cNvPicPr>
            <a:picLocks noChangeAspect="1"/>
          </p:cNvPicPr>
          <p:nvPr/>
        </p:nvPicPr>
        <p:blipFill>
          <a:blip r:embed="rId3">
            <a:extLst/>
          </a:blip>
          <a:stretch>
            <a:fillRect/>
          </a:stretch>
        </p:blipFill>
        <p:spPr>
          <a:xfrm>
            <a:off x="6342247" y="4523009"/>
            <a:ext cx="241051" cy="220389"/>
          </a:xfrm>
          <a:prstGeom prst="rect">
            <a:avLst/>
          </a:prstGeom>
          <a:ln w="12700">
            <a:miter lim="400000"/>
          </a:ln>
        </p:spPr>
      </p:pic>
      <p:pic>
        <p:nvPicPr>
          <p:cNvPr id="613" name="boldsymbol_h_2.pdf" descr="boldsymbol_h_2.pdf"/>
          <p:cNvPicPr>
            <a:picLocks noChangeAspect="1"/>
          </p:cNvPicPr>
          <p:nvPr/>
        </p:nvPicPr>
        <p:blipFill>
          <a:blip r:embed="rId4">
            <a:extLst/>
          </a:blip>
          <a:stretch>
            <a:fillRect/>
          </a:stretch>
        </p:blipFill>
        <p:spPr>
          <a:xfrm>
            <a:off x="7682962" y="4522385"/>
            <a:ext cx="249340" cy="221636"/>
          </a:xfrm>
          <a:prstGeom prst="rect">
            <a:avLst/>
          </a:prstGeom>
          <a:ln w="12700">
            <a:miter lim="400000"/>
          </a:ln>
        </p:spPr>
      </p:pic>
      <p:pic>
        <p:nvPicPr>
          <p:cNvPr id="614" name="boldsymbol_h_3.pdf" descr="boldsymbol_h_3.pdf"/>
          <p:cNvPicPr>
            <a:picLocks noChangeAspect="1"/>
          </p:cNvPicPr>
          <p:nvPr/>
        </p:nvPicPr>
        <p:blipFill>
          <a:blip r:embed="rId5">
            <a:extLst/>
          </a:blip>
          <a:stretch>
            <a:fillRect/>
          </a:stretch>
        </p:blipFill>
        <p:spPr>
          <a:xfrm>
            <a:off x="8994361" y="4508621"/>
            <a:ext cx="252457" cy="224407"/>
          </a:xfrm>
          <a:prstGeom prst="rect">
            <a:avLst/>
          </a:prstGeom>
          <a:ln w="12700">
            <a:miter lim="400000"/>
          </a:ln>
        </p:spPr>
      </p:pic>
      <p:pic>
        <p:nvPicPr>
          <p:cNvPr id="615" name="boldsymbol_h_4.pdf" descr="boldsymbol_h_4.pdf"/>
          <p:cNvPicPr>
            <a:picLocks noChangeAspect="1"/>
          </p:cNvPicPr>
          <p:nvPr/>
        </p:nvPicPr>
        <p:blipFill>
          <a:blip r:embed="rId6">
            <a:extLst/>
          </a:blip>
          <a:stretch>
            <a:fillRect/>
          </a:stretch>
        </p:blipFill>
        <p:spPr>
          <a:xfrm>
            <a:off x="10456670" y="4491837"/>
            <a:ext cx="298283" cy="257975"/>
          </a:xfrm>
          <a:prstGeom prst="rect">
            <a:avLst/>
          </a:prstGeom>
          <a:ln w="12700">
            <a:miter lim="400000"/>
          </a:ln>
        </p:spPr>
      </p:pic>
      <p:pic>
        <p:nvPicPr>
          <p:cNvPr id="616" name="y_1.pdf" descr="y_1.pdf"/>
          <p:cNvPicPr>
            <a:picLocks noChangeAspect="1"/>
          </p:cNvPicPr>
          <p:nvPr/>
        </p:nvPicPr>
        <p:blipFill>
          <a:blip r:embed="rId7">
            <a:extLst/>
          </a:blip>
          <a:stretch>
            <a:fillRect/>
          </a:stretch>
        </p:blipFill>
        <p:spPr>
          <a:xfrm>
            <a:off x="6817558" y="4027739"/>
            <a:ext cx="280508" cy="224406"/>
          </a:xfrm>
          <a:prstGeom prst="rect">
            <a:avLst/>
          </a:prstGeom>
          <a:ln w="12700">
            <a:miter lim="400000"/>
          </a:ln>
        </p:spPr>
      </p:pic>
      <p:pic>
        <p:nvPicPr>
          <p:cNvPr id="617" name="y_2.pdf" descr="y_2.pdf"/>
          <p:cNvPicPr>
            <a:picLocks noChangeAspect="1"/>
          </p:cNvPicPr>
          <p:nvPr/>
        </p:nvPicPr>
        <p:blipFill>
          <a:blip r:embed="rId8">
            <a:extLst/>
          </a:blip>
          <a:stretch>
            <a:fillRect/>
          </a:stretch>
        </p:blipFill>
        <p:spPr>
          <a:xfrm>
            <a:off x="8040166" y="4028480"/>
            <a:ext cx="278656" cy="222924"/>
          </a:xfrm>
          <a:prstGeom prst="rect">
            <a:avLst/>
          </a:prstGeom>
          <a:ln w="12700">
            <a:miter lim="400000"/>
          </a:ln>
        </p:spPr>
      </p:pic>
      <p:pic>
        <p:nvPicPr>
          <p:cNvPr id="618" name="y_3.pdf" descr="y_3.pdf"/>
          <p:cNvPicPr>
            <a:picLocks noChangeAspect="1"/>
          </p:cNvPicPr>
          <p:nvPr/>
        </p:nvPicPr>
        <p:blipFill>
          <a:blip r:embed="rId9">
            <a:extLst/>
          </a:blip>
          <a:stretch>
            <a:fillRect/>
          </a:stretch>
        </p:blipFill>
        <p:spPr>
          <a:xfrm>
            <a:off x="9410864" y="4026997"/>
            <a:ext cx="289858" cy="224407"/>
          </a:xfrm>
          <a:prstGeom prst="rect">
            <a:avLst/>
          </a:prstGeom>
          <a:ln w="12700">
            <a:miter lim="400000"/>
          </a:ln>
        </p:spPr>
      </p:pic>
      <p:pic>
        <p:nvPicPr>
          <p:cNvPr id="619" name="y_4.pdf" descr="y_4.pdf"/>
          <p:cNvPicPr>
            <a:picLocks noChangeAspect="1"/>
          </p:cNvPicPr>
          <p:nvPr/>
        </p:nvPicPr>
        <p:blipFill>
          <a:blip r:embed="rId10">
            <a:extLst/>
          </a:blip>
          <a:stretch>
            <a:fillRect/>
          </a:stretch>
        </p:blipFill>
        <p:spPr>
          <a:xfrm>
            <a:off x="10803987" y="4048231"/>
            <a:ext cx="311281" cy="240992"/>
          </a:xfrm>
          <a:prstGeom prst="rect">
            <a:avLst/>
          </a:prstGeom>
          <a:ln w="12700">
            <a:miter lim="400000"/>
          </a:ln>
        </p:spPr>
      </p:pic>
      <p:sp>
        <p:nvSpPr>
          <p:cNvPr id="620" name="Rounded Rectangle"/>
          <p:cNvSpPr/>
          <p:nvPr/>
        </p:nvSpPr>
        <p:spPr>
          <a:xfrm rot="16200000">
            <a:off x="7583610" y="523750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621" name="Oval"/>
          <p:cNvSpPr/>
          <p:nvPr/>
        </p:nvSpPr>
        <p:spPr>
          <a:xfrm>
            <a:off x="8018129" y="5053579"/>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622" name="Oval"/>
          <p:cNvSpPr/>
          <p:nvPr/>
        </p:nvSpPr>
        <p:spPr>
          <a:xfrm>
            <a:off x="8025152" y="535761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23" name="Oval"/>
          <p:cNvSpPr/>
          <p:nvPr/>
        </p:nvSpPr>
        <p:spPr>
          <a:xfrm>
            <a:off x="8025152" y="566063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24" name="Rounded Rectangle"/>
          <p:cNvSpPr/>
          <p:nvPr/>
        </p:nvSpPr>
        <p:spPr>
          <a:xfrm rot="16200000">
            <a:off x="8936994" y="5237502"/>
            <a:ext cx="1069040"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625" name="Oval"/>
          <p:cNvSpPr/>
          <p:nvPr/>
        </p:nvSpPr>
        <p:spPr>
          <a:xfrm>
            <a:off x="9371514" y="505357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26" name="Oval"/>
          <p:cNvSpPr/>
          <p:nvPr/>
        </p:nvSpPr>
        <p:spPr>
          <a:xfrm>
            <a:off x="9378536" y="535761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27" name="Oval"/>
          <p:cNvSpPr/>
          <p:nvPr/>
        </p:nvSpPr>
        <p:spPr>
          <a:xfrm>
            <a:off x="9378536" y="566063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28" name="Rounded Rectangle"/>
          <p:cNvSpPr/>
          <p:nvPr/>
        </p:nvSpPr>
        <p:spPr>
          <a:xfrm rot="16200000">
            <a:off x="10378394" y="5235838"/>
            <a:ext cx="1069039"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629" name="Oval"/>
          <p:cNvSpPr/>
          <p:nvPr/>
        </p:nvSpPr>
        <p:spPr>
          <a:xfrm>
            <a:off x="10812913" y="505191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30" name="Oval"/>
          <p:cNvSpPr/>
          <p:nvPr/>
        </p:nvSpPr>
        <p:spPr>
          <a:xfrm>
            <a:off x="10819935" y="5355955"/>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631" name="Oval"/>
          <p:cNvSpPr/>
          <p:nvPr/>
        </p:nvSpPr>
        <p:spPr>
          <a:xfrm>
            <a:off x="10819935" y="5658970"/>
            <a:ext cx="200001" cy="215593"/>
          </a:xfrm>
          <a:prstGeom prst="ellipse">
            <a:avLst/>
          </a:prstGeom>
          <a:solidFill>
            <a:srgbClr val="FF2600"/>
          </a:solidFill>
          <a:ln w="25400">
            <a:solidFill>
              <a:srgbClr val="941100"/>
            </a:solidFill>
          </a:ln>
        </p:spPr>
        <p:txBody>
          <a:bodyPr lIns="45718" tIns="45718" rIns="45718" bIns="45718" anchor="ctr"/>
          <a:lstStyle/>
          <a:p>
            <a:pPr/>
          </a:p>
        </p:txBody>
      </p:sp>
      <p:pic>
        <p:nvPicPr>
          <p:cNvPr id="632" name="boldsymbol_W_h.pdf" descr="boldsymbol_W_h.pdf"/>
          <p:cNvPicPr>
            <a:picLocks noChangeAspect="1"/>
          </p:cNvPicPr>
          <p:nvPr/>
        </p:nvPicPr>
        <p:blipFill>
          <a:blip r:embed="rId11">
            <a:extLst/>
          </a:blip>
          <a:stretch>
            <a:fillRect/>
          </a:stretch>
        </p:blipFill>
        <p:spPr>
          <a:xfrm>
            <a:off x="7185800" y="5034266"/>
            <a:ext cx="419450" cy="220389"/>
          </a:xfrm>
          <a:prstGeom prst="rect">
            <a:avLst/>
          </a:prstGeom>
          <a:ln w="12700">
            <a:miter lim="400000"/>
          </a:ln>
        </p:spPr>
      </p:pic>
      <p:pic>
        <p:nvPicPr>
          <p:cNvPr id="633" name="boldsymbol_W_h.pdf" descr="boldsymbol_W_h.pdf"/>
          <p:cNvPicPr>
            <a:picLocks noChangeAspect="1"/>
          </p:cNvPicPr>
          <p:nvPr/>
        </p:nvPicPr>
        <p:blipFill>
          <a:blip r:embed="rId11">
            <a:extLst/>
          </a:blip>
          <a:stretch>
            <a:fillRect/>
          </a:stretch>
        </p:blipFill>
        <p:spPr>
          <a:xfrm>
            <a:off x="8394063" y="5051181"/>
            <a:ext cx="419449" cy="220389"/>
          </a:xfrm>
          <a:prstGeom prst="rect">
            <a:avLst/>
          </a:prstGeom>
          <a:ln w="12700">
            <a:miter lim="400000"/>
          </a:ln>
        </p:spPr>
      </p:pic>
      <p:pic>
        <p:nvPicPr>
          <p:cNvPr id="634" name="boldsymbol_W_h.pdf" descr="boldsymbol_W_h.pdf"/>
          <p:cNvPicPr>
            <a:picLocks noChangeAspect="1"/>
          </p:cNvPicPr>
          <p:nvPr/>
        </p:nvPicPr>
        <p:blipFill>
          <a:blip r:embed="rId11">
            <a:extLst/>
          </a:blip>
          <a:stretch>
            <a:fillRect/>
          </a:stretch>
        </p:blipFill>
        <p:spPr>
          <a:xfrm>
            <a:off x="9772490" y="5067551"/>
            <a:ext cx="419449" cy="220389"/>
          </a:xfrm>
          <a:prstGeom prst="rect">
            <a:avLst/>
          </a:prstGeom>
          <a:ln w="12700">
            <a:miter lim="400000"/>
          </a:ln>
        </p:spPr>
      </p:pic>
      <p:pic>
        <p:nvPicPr>
          <p:cNvPr id="635" name="hat.pdf" descr="hat.pdf"/>
          <p:cNvPicPr>
            <a:picLocks noChangeAspect="1"/>
          </p:cNvPicPr>
          <p:nvPr/>
        </p:nvPicPr>
        <p:blipFill>
          <a:blip r:embed="rId12">
            <a:extLst/>
          </a:blip>
          <a:stretch>
            <a:fillRect/>
          </a:stretch>
        </p:blipFill>
        <p:spPr>
          <a:xfrm>
            <a:off x="10826625" y="3858879"/>
            <a:ext cx="139701" cy="88901"/>
          </a:xfrm>
          <a:prstGeom prst="rect">
            <a:avLst/>
          </a:prstGeom>
          <a:ln w="12700">
            <a:miter lim="400000"/>
          </a:ln>
        </p:spPr>
      </p:pic>
      <p:pic>
        <p:nvPicPr>
          <p:cNvPr id="636" name="hat.pdf" descr="hat.pdf"/>
          <p:cNvPicPr>
            <a:picLocks noChangeAspect="1"/>
          </p:cNvPicPr>
          <p:nvPr/>
        </p:nvPicPr>
        <p:blipFill>
          <a:blip r:embed="rId13">
            <a:extLst/>
          </a:blip>
          <a:stretch>
            <a:fillRect/>
          </a:stretch>
        </p:blipFill>
        <p:spPr>
          <a:xfrm>
            <a:off x="8012876" y="3863375"/>
            <a:ext cx="139701" cy="88901"/>
          </a:xfrm>
          <a:prstGeom prst="rect">
            <a:avLst/>
          </a:prstGeom>
          <a:ln w="12700">
            <a:miter lim="400000"/>
          </a:ln>
        </p:spPr>
      </p:pic>
      <p:sp>
        <p:nvSpPr>
          <p:cNvPr id="637" name="Rounded Rectangle"/>
          <p:cNvSpPr/>
          <p:nvPr/>
        </p:nvSpPr>
        <p:spPr>
          <a:xfrm rot="16200000">
            <a:off x="5245089" y="523750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638" name="Oval"/>
          <p:cNvSpPr/>
          <p:nvPr/>
        </p:nvSpPr>
        <p:spPr>
          <a:xfrm>
            <a:off x="5679608" y="505357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39" name="Oval"/>
          <p:cNvSpPr/>
          <p:nvPr/>
        </p:nvSpPr>
        <p:spPr>
          <a:xfrm>
            <a:off x="5686630" y="535761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40" name="Oval"/>
          <p:cNvSpPr/>
          <p:nvPr/>
        </p:nvSpPr>
        <p:spPr>
          <a:xfrm>
            <a:off x="5686630" y="5660634"/>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641" name="Line"/>
          <p:cNvSpPr/>
          <p:nvPr/>
        </p:nvSpPr>
        <p:spPr>
          <a:xfrm>
            <a:off x="5947230" y="5361023"/>
            <a:ext cx="769974" cy="1"/>
          </a:xfrm>
          <a:prstGeom prst="line">
            <a:avLst/>
          </a:prstGeom>
          <a:ln w="25400">
            <a:solidFill>
              <a:schemeClr val="accent1"/>
            </a:solidFill>
            <a:tailEnd type="triangle"/>
          </a:ln>
        </p:spPr>
        <p:txBody>
          <a:bodyPr lIns="45718" tIns="45718" rIns="45718" bIns="45718"/>
          <a:lstStyle/>
          <a:p>
            <a:pPr/>
          </a:p>
        </p:txBody>
      </p:sp>
      <p:pic>
        <p:nvPicPr>
          <p:cNvPr id="642" name="Image" descr="Image"/>
          <p:cNvPicPr>
            <a:picLocks noChangeAspect="1"/>
          </p:cNvPicPr>
          <p:nvPr/>
        </p:nvPicPr>
        <p:blipFill>
          <a:blip r:embed="rId14">
            <a:extLst/>
          </a:blip>
          <a:stretch>
            <a:fillRect/>
          </a:stretch>
        </p:blipFill>
        <p:spPr>
          <a:xfrm>
            <a:off x="5621340" y="4479556"/>
            <a:ext cx="285601" cy="261122"/>
          </a:xfrm>
          <a:prstGeom prst="rect">
            <a:avLst/>
          </a:prstGeom>
          <a:ln w="12700">
            <a:miter lim="400000"/>
          </a:ln>
        </p:spPr>
      </p:pic>
      <p:pic>
        <p:nvPicPr>
          <p:cNvPr id="643" name="hat.pdf" descr="hat.pdf"/>
          <p:cNvPicPr>
            <a:picLocks noChangeAspect="1"/>
          </p:cNvPicPr>
          <p:nvPr/>
        </p:nvPicPr>
        <p:blipFill>
          <a:blip r:embed="rId12">
            <a:extLst/>
          </a:blip>
          <a:stretch>
            <a:fillRect/>
          </a:stretch>
        </p:blipFill>
        <p:spPr>
          <a:xfrm>
            <a:off x="9432325" y="3875637"/>
            <a:ext cx="139701" cy="88901"/>
          </a:xfrm>
          <a:prstGeom prst="rect">
            <a:avLst/>
          </a:prstGeom>
          <a:ln w="12700">
            <a:miter lim="400000"/>
          </a:ln>
        </p:spPr>
      </p:pic>
      <p:pic>
        <p:nvPicPr>
          <p:cNvPr id="644" name="hat.pdf" descr="hat.pdf"/>
          <p:cNvPicPr>
            <a:picLocks noChangeAspect="1"/>
          </p:cNvPicPr>
          <p:nvPr/>
        </p:nvPicPr>
        <p:blipFill>
          <a:blip r:embed="rId13">
            <a:extLst/>
          </a:blip>
          <a:stretch>
            <a:fillRect/>
          </a:stretch>
        </p:blipFill>
        <p:spPr>
          <a:xfrm>
            <a:off x="6845988" y="3875637"/>
            <a:ext cx="139701" cy="88901"/>
          </a:xfrm>
          <a:prstGeom prst="rect">
            <a:avLst/>
          </a:prstGeom>
          <a:ln w="12700">
            <a:miter lim="400000"/>
          </a:ln>
        </p:spPr>
      </p:pic>
      <p:pic>
        <p:nvPicPr>
          <p:cNvPr id="645" name="Image" descr="Image"/>
          <p:cNvPicPr>
            <a:picLocks noChangeAspect="1"/>
          </p:cNvPicPr>
          <p:nvPr/>
        </p:nvPicPr>
        <p:blipFill>
          <a:blip r:embed="rId15">
            <a:extLst/>
          </a:blip>
          <a:stretch>
            <a:fillRect/>
          </a:stretch>
        </p:blipFill>
        <p:spPr>
          <a:xfrm>
            <a:off x="1086572" y="2393867"/>
            <a:ext cx="2441897" cy="1593596"/>
          </a:xfrm>
          <a:prstGeom prst="rect">
            <a:avLst/>
          </a:prstGeom>
          <a:ln w="12700">
            <a:miter lim="400000"/>
          </a:ln>
        </p:spPr>
      </p:pic>
      <p:sp>
        <p:nvSpPr>
          <p:cNvPr id="646" name="Minimizes the cross entropy loss:"/>
          <p:cNvSpPr txBox="1"/>
          <p:nvPr>
            <p:ph type="body" sz="quarter" idx="4294967295"/>
          </p:nvPr>
        </p:nvSpPr>
        <p:spPr>
          <a:xfrm>
            <a:off x="581369" y="1284788"/>
            <a:ext cx="3968266" cy="1115823"/>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Minimizes the cross entropy loss:</a:t>
            </a:r>
          </a:p>
        </p:txBody>
      </p:sp>
      <p:sp>
        <p:nvSpPr>
          <p:cNvPr id="647" name="mary"/>
          <p:cNvSpPr txBox="1"/>
          <p:nvPr/>
        </p:nvSpPr>
        <p:spPr>
          <a:xfrm>
            <a:off x="5049991" y="3331567"/>
            <a:ext cx="61212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mary</a:t>
            </a:r>
          </a:p>
        </p:txBody>
      </p:sp>
      <p:sp>
        <p:nvSpPr>
          <p:cNvPr id="648" name="a"/>
          <p:cNvSpPr txBox="1"/>
          <p:nvPr/>
        </p:nvSpPr>
        <p:spPr>
          <a:xfrm>
            <a:off x="5047234" y="1327358"/>
            <a:ext cx="23127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a:t>
            </a:r>
          </a:p>
        </p:txBody>
      </p:sp>
      <p:sp>
        <p:nvSpPr>
          <p:cNvPr id="649" name="little"/>
          <p:cNvSpPr txBox="1"/>
          <p:nvPr/>
        </p:nvSpPr>
        <p:spPr>
          <a:xfrm>
            <a:off x="5047234" y="2329463"/>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little</a:t>
            </a:r>
          </a:p>
        </p:txBody>
      </p:sp>
      <p:sp>
        <p:nvSpPr>
          <p:cNvPr id="650" name="..."/>
          <p:cNvSpPr txBox="1"/>
          <p:nvPr/>
        </p:nvSpPr>
        <p:spPr>
          <a:xfrm>
            <a:off x="5059934" y="1783300"/>
            <a:ext cx="2946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651" name="..."/>
          <p:cNvSpPr txBox="1"/>
          <p:nvPr/>
        </p:nvSpPr>
        <p:spPr>
          <a:xfrm>
            <a:off x="5064036" y="2779398"/>
            <a:ext cx="2946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652" name="[0.01,"/>
          <p:cNvSpPr txBox="1"/>
          <p:nvPr/>
        </p:nvSpPr>
        <p:spPr>
          <a:xfrm>
            <a:off x="6597663" y="1357993"/>
            <a:ext cx="67608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653" name="0.01,"/>
          <p:cNvSpPr txBox="1"/>
          <p:nvPr/>
        </p:nvSpPr>
        <p:spPr>
          <a:xfrm>
            <a:off x="6660319" y="2360097"/>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654" name="0.85]"/>
          <p:cNvSpPr txBox="1"/>
          <p:nvPr/>
        </p:nvSpPr>
        <p:spPr>
          <a:xfrm>
            <a:off x="6641308" y="3350011"/>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0.85]</a:t>
            </a:r>
          </a:p>
        </p:txBody>
      </p:sp>
      <p:sp>
        <p:nvSpPr>
          <p:cNvPr id="655" name="..."/>
          <p:cNvSpPr txBox="1"/>
          <p:nvPr/>
        </p:nvSpPr>
        <p:spPr>
          <a:xfrm>
            <a:off x="6724787" y="1783300"/>
            <a:ext cx="2946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656" name="[0.79,"/>
          <p:cNvSpPr txBox="1"/>
          <p:nvPr/>
        </p:nvSpPr>
        <p:spPr>
          <a:xfrm>
            <a:off x="9133471" y="1333454"/>
            <a:ext cx="67608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[0.79,</a:t>
            </a:r>
          </a:p>
        </p:txBody>
      </p:sp>
      <p:sp>
        <p:nvSpPr>
          <p:cNvPr id="657" name="0.01,"/>
          <p:cNvSpPr txBox="1"/>
          <p:nvPr/>
        </p:nvSpPr>
        <p:spPr>
          <a:xfrm>
            <a:off x="9196127" y="2335559"/>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0.01,</a:t>
            </a:r>
          </a:p>
        </p:txBody>
      </p:sp>
      <p:sp>
        <p:nvSpPr>
          <p:cNvPr id="658" name="0.10]"/>
          <p:cNvSpPr txBox="1"/>
          <p:nvPr/>
        </p:nvSpPr>
        <p:spPr>
          <a:xfrm>
            <a:off x="9177117" y="3325472"/>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0.10]</a:t>
            </a:r>
          </a:p>
        </p:txBody>
      </p:sp>
      <p:sp>
        <p:nvSpPr>
          <p:cNvPr id="659" name="..."/>
          <p:cNvSpPr txBox="1"/>
          <p:nvPr/>
        </p:nvSpPr>
        <p:spPr>
          <a:xfrm>
            <a:off x="9260595" y="1758762"/>
            <a:ext cx="29467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660" name="[0.09,"/>
          <p:cNvSpPr txBox="1"/>
          <p:nvPr/>
        </p:nvSpPr>
        <p:spPr>
          <a:xfrm>
            <a:off x="10558433" y="1311839"/>
            <a:ext cx="67608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[0.09,</a:t>
            </a:r>
          </a:p>
        </p:txBody>
      </p:sp>
      <p:sp>
        <p:nvSpPr>
          <p:cNvPr id="661" name="0.82,"/>
          <p:cNvSpPr txBox="1"/>
          <p:nvPr/>
        </p:nvSpPr>
        <p:spPr>
          <a:xfrm>
            <a:off x="10621089" y="2313944"/>
            <a:ext cx="61257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0.82,</a:t>
            </a:r>
          </a:p>
        </p:txBody>
      </p:sp>
      <p:sp>
        <p:nvSpPr>
          <p:cNvPr id="662" name="0.10]"/>
          <p:cNvSpPr txBox="1"/>
          <p:nvPr/>
        </p:nvSpPr>
        <p:spPr>
          <a:xfrm>
            <a:off x="10602079" y="3303857"/>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0.10]</a:t>
            </a:r>
          </a:p>
        </p:txBody>
      </p:sp>
      <p:sp>
        <p:nvSpPr>
          <p:cNvPr id="663" name="..."/>
          <p:cNvSpPr txBox="1"/>
          <p:nvPr/>
        </p:nvSpPr>
        <p:spPr>
          <a:xfrm>
            <a:off x="10685557" y="1737147"/>
            <a:ext cx="29467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664" name="[0.09,"/>
          <p:cNvSpPr txBox="1"/>
          <p:nvPr/>
        </p:nvSpPr>
        <p:spPr>
          <a:xfrm>
            <a:off x="7787248" y="1374113"/>
            <a:ext cx="67608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[0.09,</a:t>
            </a:r>
          </a:p>
        </p:txBody>
      </p:sp>
      <p:sp>
        <p:nvSpPr>
          <p:cNvPr id="665" name="0.62,"/>
          <p:cNvSpPr txBox="1"/>
          <p:nvPr/>
        </p:nvSpPr>
        <p:spPr>
          <a:xfrm>
            <a:off x="7830894" y="1902218"/>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0.62,</a:t>
            </a:r>
          </a:p>
        </p:txBody>
      </p:sp>
      <p:sp>
        <p:nvSpPr>
          <p:cNvPr id="666" name="0.10]"/>
          <p:cNvSpPr txBox="1"/>
          <p:nvPr/>
        </p:nvSpPr>
        <p:spPr>
          <a:xfrm>
            <a:off x="7830894" y="3366130"/>
            <a:ext cx="61257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0.10]</a:t>
            </a:r>
          </a:p>
        </p:txBody>
      </p:sp>
      <p:sp>
        <p:nvSpPr>
          <p:cNvPr id="667" name="..."/>
          <p:cNvSpPr txBox="1"/>
          <p:nvPr/>
        </p:nvSpPr>
        <p:spPr>
          <a:xfrm>
            <a:off x="7935389" y="2332472"/>
            <a:ext cx="2946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t>
            </a:r>
          </a:p>
        </p:txBody>
      </p:sp>
      <p:sp>
        <p:nvSpPr>
          <p:cNvPr id="668" name="Rectangle"/>
          <p:cNvSpPr/>
          <p:nvPr/>
        </p:nvSpPr>
        <p:spPr>
          <a:xfrm>
            <a:off x="2402524" y="2649268"/>
            <a:ext cx="485263" cy="632049"/>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669" name="0.85]"/>
          <p:cNvSpPr txBox="1"/>
          <p:nvPr/>
        </p:nvSpPr>
        <p:spPr>
          <a:xfrm>
            <a:off x="6635001" y="3341951"/>
            <a:ext cx="625187"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0.85]</a:t>
            </a:r>
          </a:p>
        </p:txBody>
      </p:sp>
      <p:pic>
        <p:nvPicPr>
          <p:cNvPr id="670" name="Image" descr="Image"/>
          <p:cNvPicPr>
            <a:picLocks noChangeAspect="1"/>
          </p:cNvPicPr>
          <p:nvPr/>
        </p:nvPicPr>
        <p:blipFill>
          <a:blip r:embed="rId16">
            <a:extLst/>
          </a:blip>
          <a:stretch>
            <a:fillRect/>
          </a:stretch>
        </p:blipFill>
        <p:spPr>
          <a:xfrm>
            <a:off x="1632106" y="4256601"/>
            <a:ext cx="510663" cy="455290"/>
          </a:xfrm>
          <a:prstGeom prst="rect">
            <a:avLst/>
          </a:prstGeom>
          <a:ln w="12700">
            <a:miter lim="400000"/>
          </a:ln>
        </p:spPr>
      </p:pic>
      <p:pic>
        <p:nvPicPr>
          <p:cNvPr id="671" name="Image" descr="Image"/>
          <p:cNvPicPr>
            <a:picLocks noChangeAspect="1"/>
          </p:cNvPicPr>
          <p:nvPr/>
        </p:nvPicPr>
        <p:blipFill>
          <a:blip r:embed="rId17">
            <a:extLst/>
          </a:blip>
          <a:stretch>
            <a:fillRect/>
          </a:stretch>
        </p:blipFill>
        <p:spPr>
          <a:xfrm>
            <a:off x="2277359" y="4374051"/>
            <a:ext cx="946373" cy="220389"/>
          </a:xfrm>
          <a:prstGeom prst="rect">
            <a:avLst/>
          </a:prstGeom>
          <a:ln w="12700">
            <a:miter lim="400000"/>
          </a:ln>
        </p:spPr>
      </p:pic>
      <p:sp>
        <p:nvSpPr>
          <p:cNvPr id="672" name="0.62,"/>
          <p:cNvSpPr txBox="1"/>
          <p:nvPr/>
        </p:nvSpPr>
        <p:spPr>
          <a:xfrm>
            <a:off x="7770134" y="1907165"/>
            <a:ext cx="612573"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0.62,</a:t>
            </a:r>
          </a:p>
        </p:txBody>
      </p:sp>
      <p:pic>
        <p:nvPicPr>
          <p:cNvPr id="673" name="Image" descr="Image"/>
          <p:cNvPicPr>
            <a:picLocks noChangeAspect="1"/>
          </p:cNvPicPr>
          <p:nvPr/>
        </p:nvPicPr>
        <p:blipFill>
          <a:blip r:embed="rId18">
            <a:extLst/>
          </a:blip>
          <a:stretch>
            <a:fillRect/>
          </a:stretch>
        </p:blipFill>
        <p:spPr>
          <a:xfrm>
            <a:off x="2268733" y="4866842"/>
            <a:ext cx="963626" cy="224407"/>
          </a:xfrm>
          <a:prstGeom prst="rect">
            <a:avLst/>
          </a:prstGeom>
          <a:ln w="12700">
            <a:miter lim="400000"/>
          </a:ln>
        </p:spPr>
      </p:pic>
      <p:sp>
        <p:nvSpPr>
          <p:cNvPr id="674" name="[0.79,"/>
          <p:cNvSpPr txBox="1"/>
          <p:nvPr/>
        </p:nvSpPr>
        <p:spPr>
          <a:xfrm>
            <a:off x="9127165" y="1327358"/>
            <a:ext cx="688699" cy="3506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[0.79,</a:t>
            </a:r>
          </a:p>
        </p:txBody>
      </p:sp>
      <p:pic>
        <p:nvPicPr>
          <p:cNvPr id="675" name="Image" descr="Image"/>
          <p:cNvPicPr>
            <a:picLocks noChangeAspect="1"/>
          </p:cNvPicPr>
          <p:nvPr/>
        </p:nvPicPr>
        <p:blipFill>
          <a:blip r:embed="rId19">
            <a:extLst/>
          </a:blip>
          <a:stretch>
            <a:fillRect/>
          </a:stretch>
        </p:blipFill>
        <p:spPr>
          <a:xfrm>
            <a:off x="2245830" y="5362457"/>
            <a:ext cx="1009432" cy="235074"/>
          </a:xfrm>
          <a:prstGeom prst="rect">
            <a:avLst/>
          </a:prstGeom>
          <a:ln w="12700">
            <a:miter lim="400000"/>
          </a:ln>
        </p:spPr>
      </p:pic>
      <p:sp>
        <p:nvSpPr>
          <p:cNvPr id="676" name="0.82,"/>
          <p:cNvSpPr txBox="1"/>
          <p:nvPr/>
        </p:nvSpPr>
        <p:spPr>
          <a:xfrm>
            <a:off x="10653341" y="2329463"/>
            <a:ext cx="612574"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0.82,</a:t>
            </a:r>
          </a:p>
        </p:txBody>
      </p:sp>
      <p:pic>
        <p:nvPicPr>
          <p:cNvPr id="677" name="Image" descr="Image"/>
          <p:cNvPicPr>
            <a:picLocks noChangeAspect="1"/>
          </p:cNvPicPr>
          <p:nvPr/>
        </p:nvPicPr>
        <p:blipFill>
          <a:blip r:embed="rId20">
            <a:extLst/>
          </a:blip>
          <a:stretch>
            <a:fillRect/>
          </a:stretch>
        </p:blipFill>
        <p:spPr>
          <a:xfrm>
            <a:off x="2233123" y="5862750"/>
            <a:ext cx="1034846" cy="240992"/>
          </a:xfrm>
          <a:prstGeom prst="rect">
            <a:avLst/>
          </a:prstGeom>
          <a:ln w="12700">
            <a:miter lim="400000"/>
          </a:ln>
        </p:spPr>
      </p:pic>
      <p:pic>
        <p:nvPicPr>
          <p:cNvPr id="678" name="Image" descr="Image"/>
          <p:cNvPicPr>
            <a:picLocks noChangeAspect="1"/>
          </p:cNvPicPr>
          <p:nvPr/>
        </p:nvPicPr>
        <p:blipFill>
          <a:blip r:embed="rId21">
            <a:extLst/>
          </a:blip>
          <a:stretch>
            <a:fillRect/>
          </a:stretch>
        </p:blipFill>
        <p:spPr>
          <a:xfrm>
            <a:off x="2269147" y="6360583"/>
            <a:ext cx="592710" cy="240992"/>
          </a:xfrm>
          <a:prstGeom prst="rect">
            <a:avLst/>
          </a:prstGeom>
          <a:ln w="12700">
            <a:miter lim="400000"/>
          </a:ln>
        </p:spPr>
      </p:pic>
      <p:sp>
        <p:nvSpPr>
          <p:cNvPr id="679" name="mary"/>
          <p:cNvSpPr txBox="1"/>
          <p:nvPr/>
        </p:nvSpPr>
        <p:spPr>
          <a:xfrm>
            <a:off x="6697475" y="6204896"/>
            <a:ext cx="61212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a:t>
            </a:r>
          </a:p>
        </p:txBody>
      </p:sp>
      <p:sp>
        <p:nvSpPr>
          <p:cNvPr id="680" name="has"/>
          <p:cNvSpPr txBox="1"/>
          <p:nvPr/>
        </p:nvSpPr>
        <p:spPr>
          <a:xfrm>
            <a:off x="7894386" y="6168980"/>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has</a:t>
            </a:r>
          </a:p>
        </p:txBody>
      </p:sp>
      <p:sp>
        <p:nvSpPr>
          <p:cNvPr id="681" name="a"/>
          <p:cNvSpPr txBox="1"/>
          <p:nvPr/>
        </p:nvSpPr>
        <p:spPr>
          <a:xfrm>
            <a:off x="9292197" y="6168980"/>
            <a:ext cx="2312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a:t>
            </a:r>
          </a:p>
        </p:txBody>
      </p:sp>
      <p:sp>
        <p:nvSpPr>
          <p:cNvPr id="682" name="little"/>
          <p:cNvSpPr txBox="1"/>
          <p:nvPr/>
        </p:nvSpPr>
        <p:spPr>
          <a:xfrm>
            <a:off x="10670581" y="6168980"/>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little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7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672"/>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6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ntr" nodeType="clickEffect" presetSubtype="0" presetID="1" grpId="5" fill="hold">
                                  <p:stCondLst>
                                    <p:cond delay="0"/>
                                  </p:stCondLst>
                                  <p:iterate type="el" backwards="0">
                                    <p:tmAbs val="0"/>
                                  </p:iterate>
                                  <p:childTnLst>
                                    <p:set>
                                      <p:cBhvr>
                                        <p:cTn id="20" fill="hold"/>
                                        <p:tgtEl>
                                          <p:spTgt spid="674"/>
                                        </p:tgtEl>
                                        <p:attrNameLst>
                                          <p:attrName>style.visibility</p:attrName>
                                        </p:attrNameLst>
                                      </p:cBhvr>
                                      <p:to>
                                        <p:strVal val="visible"/>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67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0" presetID="1" grpId="7" fill="hold">
                                  <p:stCondLst>
                                    <p:cond delay="0"/>
                                  </p:stCondLst>
                                  <p:iterate type="el" backwards="0">
                                    <p:tmAbs val="0"/>
                                  </p:iterate>
                                  <p:childTnLst>
                                    <p:set>
                                      <p:cBhvr>
                                        <p:cTn id="27" fill="hold"/>
                                        <p:tgtEl>
                                          <p:spTgt spid="676"/>
                                        </p:tgtEl>
                                        <p:attrNameLst>
                                          <p:attrName>style.visibility</p:attrName>
                                        </p:attrNameLst>
                                      </p:cBhvr>
                                      <p:to>
                                        <p:strVal val="visible"/>
                                      </p:to>
                                    </p:set>
                                  </p:childTnLst>
                                </p:cTn>
                              </p:par>
                            </p:childTnLst>
                          </p:cTn>
                        </p:par>
                        <p:par>
                          <p:cTn id="28" fill="hold">
                            <p:stCondLst>
                              <p:cond delay="0"/>
                            </p:stCondLst>
                            <p:childTnLst>
                              <p:par>
                                <p:cTn id="29" presetClass="entr" nodeType="afterEffect" presetSubtype="0" presetID="1" grpId="8" fill="hold">
                                  <p:stCondLst>
                                    <p:cond delay="0"/>
                                  </p:stCondLst>
                                  <p:iterate type="el" backwards="0">
                                    <p:tmAbs val="0"/>
                                  </p:iterate>
                                  <p:childTnLst>
                                    <p:set>
                                      <p:cBhvr>
                                        <p:cTn id="30" fill="hold"/>
                                        <p:tgtEl>
                                          <p:spTgt spid="677"/>
                                        </p:tgtEl>
                                        <p:attrNameLst>
                                          <p:attrName>style.visibility</p:attrName>
                                        </p:attrNameLst>
                                      </p:cBhvr>
                                      <p:to>
                                        <p:strVal val="visible"/>
                                      </p:to>
                                    </p:set>
                                  </p:childTnLst>
                                </p:cTn>
                              </p:par>
                            </p:childTnLst>
                          </p:cTn>
                        </p:par>
                        <p:par>
                          <p:cTn id="31" fill="hold">
                            <p:stCondLst>
                              <p:cond delay="0"/>
                            </p:stCondLst>
                            <p:childTnLst>
                              <p:par>
                                <p:cTn id="32" presetClass="entr" nodeType="afterEffect" presetSubtype="0" presetID="1" grpId="9" fill="hold">
                                  <p:stCondLst>
                                    <p:cond delay="0"/>
                                  </p:stCondLst>
                                  <p:iterate type="el" backwards="0">
                                    <p:tmAbs val="0"/>
                                  </p:iterate>
                                  <p:childTnLst>
                                    <p:set>
                                      <p:cBhvr>
                                        <p:cTn id="33" fill="hold"/>
                                        <p:tgtEl>
                                          <p:spTgt spid="6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71" grpId="2"/>
      <p:bldP build="whole" bldLvl="1" animBg="1" rev="0" advAuto="0" spid="673" grpId="4"/>
      <p:bldP build="whole" bldLvl="1" animBg="1" rev="0" advAuto="0" spid="677" grpId="8"/>
      <p:bldP build="whole" bldLvl="1" animBg="1" rev="0" advAuto="0" spid="676" grpId="7"/>
      <p:bldP build="whole" bldLvl="1" animBg="1" rev="0" advAuto="0" spid="678" grpId="9"/>
      <p:bldP build="whole" bldLvl="1" animBg="1" rev="0" advAuto="0" spid="672" grpId="3"/>
      <p:bldP build="whole" bldLvl="1" animBg="1" rev="0" advAuto="0" spid="674" grpId="5"/>
      <p:bldP build="whole" bldLvl="1" animBg="1" rev="0" advAuto="0" spid="675" grpId="6"/>
      <p:bldP build="whole" bldLvl="1" animBg="1" rev="0" advAuto="0" spid="669" grpId="1"/>
    </p:bld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Training RNN method 2: Text classifica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Training RNN method 2: Text classification</a:t>
            </a:r>
          </a:p>
        </p:txBody>
      </p:sp>
      <p:sp>
        <p:nvSpPr>
          <p:cNvPr id="687" name="Slide Number"/>
          <p:cNvSpPr txBox="1"/>
          <p:nvPr>
            <p:ph type="sldNum" sz="quarter" idx="4294967295"/>
          </p:nvPr>
        </p:nvSpPr>
        <p:spPr>
          <a:xfrm>
            <a:off x="10787344" y="52371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688" name="Rounded Rectangle"/>
          <p:cNvSpPr/>
          <p:nvPr/>
        </p:nvSpPr>
        <p:spPr>
          <a:xfrm rot="16200000">
            <a:off x="6496876" y="4994438"/>
            <a:ext cx="1069039"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689" name="Oval"/>
          <p:cNvSpPr/>
          <p:nvPr/>
        </p:nvSpPr>
        <p:spPr>
          <a:xfrm>
            <a:off x="6931395" y="481051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690" name="Oval"/>
          <p:cNvSpPr/>
          <p:nvPr/>
        </p:nvSpPr>
        <p:spPr>
          <a:xfrm>
            <a:off x="6938416" y="5114555"/>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691" name="Oval"/>
          <p:cNvSpPr/>
          <p:nvPr/>
        </p:nvSpPr>
        <p:spPr>
          <a:xfrm>
            <a:off x="6938416" y="5417570"/>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692" name="Rectangle"/>
          <p:cNvSpPr/>
          <p:nvPr/>
        </p:nvSpPr>
        <p:spPr>
          <a:xfrm>
            <a:off x="7927759" y="4360490"/>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693" name="Rectangle"/>
          <p:cNvSpPr/>
          <p:nvPr/>
        </p:nvSpPr>
        <p:spPr>
          <a:xfrm>
            <a:off x="9776249" y="3992555"/>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694" name="Rectangle"/>
          <p:cNvSpPr/>
          <p:nvPr/>
        </p:nvSpPr>
        <p:spPr>
          <a:xfrm>
            <a:off x="8182143" y="3992555"/>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695" name="Line"/>
          <p:cNvSpPr/>
          <p:nvPr/>
        </p:nvSpPr>
        <p:spPr>
          <a:xfrm flipV="1">
            <a:off x="7031432" y="4114356"/>
            <a:ext cx="1" cy="528682"/>
          </a:xfrm>
          <a:prstGeom prst="line">
            <a:avLst/>
          </a:prstGeom>
          <a:ln w="25400">
            <a:solidFill>
              <a:schemeClr val="accent1"/>
            </a:solidFill>
            <a:tailEnd type="triangle"/>
          </a:ln>
        </p:spPr>
        <p:txBody>
          <a:bodyPr lIns="45718" tIns="45718" rIns="45718" bIns="45718"/>
          <a:lstStyle/>
          <a:p>
            <a:pPr/>
          </a:p>
        </p:txBody>
      </p:sp>
      <p:sp>
        <p:nvSpPr>
          <p:cNvPr id="696" name="Line"/>
          <p:cNvSpPr/>
          <p:nvPr/>
        </p:nvSpPr>
        <p:spPr>
          <a:xfrm flipV="1">
            <a:off x="8271861" y="4114356"/>
            <a:ext cx="1" cy="528682"/>
          </a:xfrm>
          <a:prstGeom prst="line">
            <a:avLst/>
          </a:prstGeom>
          <a:ln w="25400">
            <a:solidFill>
              <a:schemeClr val="accent1"/>
            </a:solidFill>
            <a:tailEnd type="triangle"/>
          </a:ln>
        </p:spPr>
        <p:txBody>
          <a:bodyPr lIns="45718" tIns="45718" rIns="45718" bIns="45718"/>
          <a:lstStyle/>
          <a:p>
            <a:pPr/>
          </a:p>
        </p:txBody>
      </p:sp>
      <p:sp>
        <p:nvSpPr>
          <p:cNvPr id="697" name="Line"/>
          <p:cNvSpPr/>
          <p:nvPr/>
        </p:nvSpPr>
        <p:spPr>
          <a:xfrm flipV="1">
            <a:off x="9618085" y="4114356"/>
            <a:ext cx="1" cy="528682"/>
          </a:xfrm>
          <a:prstGeom prst="line">
            <a:avLst/>
          </a:prstGeom>
          <a:ln w="25400">
            <a:solidFill>
              <a:schemeClr val="accent1"/>
            </a:solidFill>
            <a:tailEnd type="triangle"/>
          </a:ln>
        </p:spPr>
        <p:txBody>
          <a:bodyPr lIns="45718" tIns="45718" rIns="45718" bIns="45718"/>
          <a:lstStyle/>
          <a:p>
            <a:pPr/>
          </a:p>
        </p:txBody>
      </p:sp>
      <p:sp>
        <p:nvSpPr>
          <p:cNvPr id="698" name="Line"/>
          <p:cNvSpPr/>
          <p:nvPr/>
        </p:nvSpPr>
        <p:spPr>
          <a:xfrm flipV="1">
            <a:off x="11059483" y="4114356"/>
            <a:ext cx="1" cy="528682"/>
          </a:xfrm>
          <a:prstGeom prst="line">
            <a:avLst/>
          </a:prstGeom>
          <a:ln w="25400">
            <a:solidFill>
              <a:schemeClr val="accent1"/>
            </a:solidFill>
            <a:tailEnd type="triangle"/>
          </a:ln>
        </p:spPr>
        <p:txBody>
          <a:bodyPr lIns="45718" tIns="45718" rIns="45718" bIns="45718"/>
          <a:lstStyle/>
          <a:p>
            <a:pPr/>
          </a:p>
        </p:txBody>
      </p:sp>
      <p:sp>
        <p:nvSpPr>
          <p:cNvPr id="699" name="Line"/>
          <p:cNvSpPr/>
          <p:nvPr/>
        </p:nvSpPr>
        <p:spPr>
          <a:xfrm>
            <a:off x="7218793" y="5131291"/>
            <a:ext cx="769974" cy="1"/>
          </a:xfrm>
          <a:prstGeom prst="line">
            <a:avLst/>
          </a:prstGeom>
          <a:ln w="25400">
            <a:solidFill>
              <a:schemeClr val="accent1"/>
            </a:solidFill>
            <a:tailEnd type="triangle"/>
          </a:ln>
        </p:spPr>
        <p:txBody>
          <a:bodyPr lIns="45718" tIns="45718" rIns="45718" bIns="45718"/>
          <a:lstStyle/>
          <a:p>
            <a:pPr/>
          </a:p>
        </p:txBody>
      </p:sp>
      <p:sp>
        <p:nvSpPr>
          <p:cNvPr id="700" name="Line"/>
          <p:cNvSpPr/>
          <p:nvPr/>
        </p:nvSpPr>
        <p:spPr>
          <a:xfrm>
            <a:off x="8458464" y="5131291"/>
            <a:ext cx="869974" cy="1"/>
          </a:xfrm>
          <a:prstGeom prst="line">
            <a:avLst/>
          </a:prstGeom>
          <a:ln w="25400">
            <a:solidFill>
              <a:schemeClr val="accent1"/>
            </a:solidFill>
            <a:tailEnd type="triangle"/>
          </a:ln>
        </p:spPr>
        <p:txBody>
          <a:bodyPr lIns="45718" tIns="45718" rIns="45718" bIns="45718"/>
          <a:lstStyle/>
          <a:p>
            <a:pPr/>
          </a:p>
        </p:txBody>
      </p:sp>
      <p:sp>
        <p:nvSpPr>
          <p:cNvPr id="701" name="Line"/>
          <p:cNvSpPr/>
          <p:nvPr/>
        </p:nvSpPr>
        <p:spPr>
          <a:xfrm>
            <a:off x="9801148" y="5131291"/>
            <a:ext cx="1070939" cy="1"/>
          </a:xfrm>
          <a:prstGeom prst="line">
            <a:avLst/>
          </a:prstGeom>
          <a:ln w="25400">
            <a:solidFill>
              <a:schemeClr val="accent1"/>
            </a:solidFill>
            <a:tailEnd type="triangle"/>
          </a:ln>
        </p:spPr>
        <p:txBody>
          <a:bodyPr lIns="45718" tIns="45718" rIns="45718" bIns="45718"/>
          <a:lstStyle/>
          <a:p>
            <a:pPr/>
          </a:p>
        </p:txBody>
      </p:sp>
      <p:pic>
        <p:nvPicPr>
          <p:cNvPr id="702" name="boldsymbol_h_1.pdf" descr="boldsymbol_h_1.pdf"/>
          <p:cNvPicPr>
            <a:picLocks noChangeAspect="1"/>
          </p:cNvPicPr>
          <p:nvPr/>
        </p:nvPicPr>
        <p:blipFill>
          <a:blip r:embed="rId3">
            <a:extLst/>
          </a:blip>
          <a:stretch>
            <a:fillRect/>
          </a:stretch>
        </p:blipFill>
        <p:spPr>
          <a:xfrm>
            <a:off x="6488818" y="4251312"/>
            <a:ext cx="241050" cy="220389"/>
          </a:xfrm>
          <a:prstGeom prst="rect">
            <a:avLst/>
          </a:prstGeom>
          <a:ln w="12700">
            <a:miter lim="400000"/>
          </a:ln>
        </p:spPr>
      </p:pic>
      <p:pic>
        <p:nvPicPr>
          <p:cNvPr id="703" name="boldsymbol_h_2.pdf" descr="boldsymbol_h_2.pdf"/>
          <p:cNvPicPr>
            <a:picLocks noChangeAspect="1"/>
          </p:cNvPicPr>
          <p:nvPr/>
        </p:nvPicPr>
        <p:blipFill>
          <a:blip r:embed="rId4">
            <a:extLst/>
          </a:blip>
          <a:stretch>
            <a:fillRect/>
          </a:stretch>
        </p:blipFill>
        <p:spPr>
          <a:xfrm>
            <a:off x="7829532" y="4250688"/>
            <a:ext cx="249341" cy="221636"/>
          </a:xfrm>
          <a:prstGeom prst="rect">
            <a:avLst/>
          </a:prstGeom>
          <a:ln w="12700">
            <a:miter lim="400000"/>
          </a:ln>
        </p:spPr>
      </p:pic>
      <p:pic>
        <p:nvPicPr>
          <p:cNvPr id="704" name="boldsymbol_h_3.pdf" descr="boldsymbol_h_3.pdf"/>
          <p:cNvPicPr>
            <a:picLocks noChangeAspect="1"/>
          </p:cNvPicPr>
          <p:nvPr/>
        </p:nvPicPr>
        <p:blipFill>
          <a:blip r:embed="rId5">
            <a:extLst/>
          </a:blip>
          <a:stretch>
            <a:fillRect/>
          </a:stretch>
        </p:blipFill>
        <p:spPr>
          <a:xfrm>
            <a:off x="9140931" y="4236924"/>
            <a:ext cx="252458" cy="224407"/>
          </a:xfrm>
          <a:prstGeom prst="rect">
            <a:avLst/>
          </a:prstGeom>
          <a:ln w="12700">
            <a:miter lim="400000"/>
          </a:ln>
        </p:spPr>
      </p:pic>
      <p:pic>
        <p:nvPicPr>
          <p:cNvPr id="705" name="boldsymbol_h_4.pdf" descr="boldsymbol_h_4.pdf"/>
          <p:cNvPicPr>
            <a:picLocks noChangeAspect="1"/>
          </p:cNvPicPr>
          <p:nvPr/>
        </p:nvPicPr>
        <p:blipFill>
          <a:blip r:embed="rId6">
            <a:extLst/>
          </a:blip>
          <a:stretch>
            <a:fillRect/>
          </a:stretch>
        </p:blipFill>
        <p:spPr>
          <a:xfrm>
            <a:off x="10603241" y="4220140"/>
            <a:ext cx="298283" cy="257975"/>
          </a:xfrm>
          <a:prstGeom prst="rect">
            <a:avLst/>
          </a:prstGeom>
          <a:ln w="12700">
            <a:miter lim="400000"/>
          </a:ln>
        </p:spPr>
      </p:pic>
      <p:pic>
        <p:nvPicPr>
          <p:cNvPr id="706" name="y_4.pdf" descr="y_4.pdf"/>
          <p:cNvPicPr>
            <a:picLocks noChangeAspect="1"/>
          </p:cNvPicPr>
          <p:nvPr/>
        </p:nvPicPr>
        <p:blipFill>
          <a:blip r:embed="rId7">
            <a:extLst/>
          </a:blip>
          <a:stretch>
            <a:fillRect/>
          </a:stretch>
        </p:blipFill>
        <p:spPr>
          <a:xfrm>
            <a:off x="10950557" y="3776534"/>
            <a:ext cx="311282" cy="240992"/>
          </a:xfrm>
          <a:prstGeom prst="rect">
            <a:avLst/>
          </a:prstGeom>
          <a:ln w="12700">
            <a:miter lim="400000"/>
          </a:ln>
        </p:spPr>
      </p:pic>
      <p:sp>
        <p:nvSpPr>
          <p:cNvPr id="707" name="Rounded Rectangle"/>
          <p:cNvSpPr/>
          <p:nvPr/>
        </p:nvSpPr>
        <p:spPr>
          <a:xfrm rot="16200000">
            <a:off x="7730181" y="4965805"/>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708" name="Oval"/>
          <p:cNvSpPr/>
          <p:nvPr/>
        </p:nvSpPr>
        <p:spPr>
          <a:xfrm>
            <a:off x="8164700" y="4781882"/>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709" name="Oval"/>
          <p:cNvSpPr/>
          <p:nvPr/>
        </p:nvSpPr>
        <p:spPr>
          <a:xfrm>
            <a:off x="8171722" y="5085922"/>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710" name="Oval"/>
          <p:cNvSpPr/>
          <p:nvPr/>
        </p:nvSpPr>
        <p:spPr>
          <a:xfrm>
            <a:off x="8171722" y="5388937"/>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711" name="Rounded Rectangle"/>
          <p:cNvSpPr/>
          <p:nvPr/>
        </p:nvSpPr>
        <p:spPr>
          <a:xfrm rot="16200000">
            <a:off x="9083565" y="4965805"/>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712" name="Oval"/>
          <p:cNvSpPr/>
          <p:nvPr/>
        </p:nvSpPr>
        <p:spPr>
          <a:xfrm>
            <a:off x="9518084" y="4781882"/>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713" name="Oval"/>
          <p:cNvSpPr/>
          <p:nvPr/>
        </p:nvSpPr>
        <p:spPr>
          <a:xfrm>
            <a:off x="9525106" y="5085922"/>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714" name="Oval"/>
          <p:cNvSpPr/>
          <p:nvPr/>
        </p:nvSpPr>
        <p:spPr>
          <a:xfrm>
            <a:off x="9525106" y="5388937"/>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715" name="Rounded Rectangle"/>
          <p:cNvSpPr/>
          <p:nvPr/>
        </p:nvSpPr>
        <p:spPr>
          <a:xfrm rot="16200000">
            <a:off x="10524965" y="496414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716" name="Oval"/>
          <p:cNvSpPr/>
          <p:nvPr/>
        </p:nvSpPr>
        <p:spPr>
          <a:xfrm>
            <a:off x="10959484" y="478021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717" name="Oval"/>
          <p:cNvSpPr/>
          <p:nvPr/>
        </p:nvSpPr>
        <p:spPr>
          <a:xfrm>
            <a:off x="10966506" y="508425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718" name="Oval"/>
          <p:cNvSpPr/>
          <p:nvPr/>
        </p:nvSpPr>
        <p:spPr>
          <a:xfrm>
            <a:off x="10966506" y="5387273"/>
            <a:ext cx="200001" cy="215593"/>
          </a:xfrm>
          <a:prstGeom prst="ellipse">
            <a:avLst/>
          </a:prstGeom>
          <a:solidFill>
            <a:srgbClr val="FF2600"/>
          </a:solidFill>
          <a:ln w="25400">
            <a:solidFill>
              <a:srgbClr val="941100"/>
            </a:solidFill>
          </a:ln>
        </p:spPr>
        <p:txBody>
          <a:bodyPr lIns="45718" tIns="45718" rIns="45718" bIns="45718" anchor="ctr"/>
          <a:lstStyle/>
          <a:p>
            <a:pPr/>
          </a:p>
        </p:txBody>
      </p:sp>
      <p:pic>
        <p:nvPicPr>
          <p:cNvPr id="719" name="boldsymbol_W_h.pdf" descr="boldsymbol_W_h.pdf"/>
          <p:cNvPicPr>
            <a:picLocks noChangeAspect="1"/>
          </p:cNvPicPr>
          <p:nvPr/>
        </p:nvPicPr>
        <p:blipFill>
          <a:blip r:embed="rId8">
            <a:extLst/>
          </a:blip>
          <a:stretch>
            <a:fillRect/>
          </a:stretch>
        </p:blipFill>
        <p:spPr>
          <a:xfrm>
            <a:off x="7332371" y="4762569"/>
            <a:ext cx="419450" cy="220389"/>
          </a:xfrm>
          <a:prstGeom prst="rect">
            <a:avLst/>
          </a:prstGeom>
          <a:ln w="12700">
            <a:miter lim="400000"/>
          </a:ln>
        </p:spPr>
      </p:pic>
      <p:pic>
        <p:nvPicPr>
          <p:cNvPr id="720" name="boldsymbol_W_h.pdf" descr="boldsymbol_W_h.pdf"/>
          <p:cNvPicPr>
            <a:picLocks noChangeAspect="1"/>
          </p:cNvPicPr>
          <p:nvPr/>
        </p:nvPicPr>
        <p:blipFill>
          <a:blip r:embed="rId8">
            <a:extLst/>
          </a:blip>
          <a:stretch>
            <a:fillRect/>
          </a:stretch>
        </p:blipFill>
        <p:spPr>
          <a:xfrm>
            <a:off x="8540634" y="4779484"/>
            <a:ext cx="419449" cy="220389"/>
          </a:xfrm>
          <a:prstGeom prst="rect">
            <a:avLst/>
          </a:prstGeom>
          <a:ln w="12700">
            <a:miter lim="400000"/>
          </a:ln>
        </p:spPr>
      </p:pic>
      <p:pic>
        <p:nvPicPr>
          <p:cNvPr id="721" name="boldsymbol_W_h.pdf" descr="boldsymbol_W_h.pdf"/>
          <p:cNvPicPr>
            <a:picLocks noChangeAspect="1"/>
          </p:cNvPicPr>
          <p:nvPr/>
        </p:nvPicPr>
        <p:blipFill>
          <a:blip r:embed="rId8">
            <a:extLst/>
          </a:blip>
          <a:stretch>
            <a:fillRect/>
          </a:stretch>
        </p:blipFill>
        <p:spPr>
          <a:xfrm>
            <a:off x="9919061" y="4795854"/>
            <a:ext cx="419449" cy="220389"/>
          </a:xfrm>
          <a:prstGeom prst="rect">
            <a:avLst/>
          </a:prstGeom>
          <a:ln w="12700">
            <a:miter lim="400000"/>
          </a:ln>
        </p:spPr>
      </p:pic>
      <p:sp>
        <p:nvSpPr>
          <p:cNvPr id="722" name="Rounded Rectangle"/>
          <p:cNvSpPr/>
          <p:nvPr/>
        </p:nvSpPr>
        <p:spPr>
          <a:xfrm rot="16200000">
            <a:off x="5391660" y="4965805"/>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723" name="Oval"/>
          <p:cNvSpPr/>
          <p:nvPr/>
        </p:nvSpPr>
        <p:spPr>
          <a:xfrm>
            <a:off x="5826179" y="4781882"/>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724" name="Oval"/>
          <p:cNvSpPr/>
          <p:nvPr/>
        </p:nvSpPr>
        <p:spPr>
          <a:xfrm>
            <a:off x="5833200" y="5085922"/>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725" name="Oval"/>
          <p:cNvSpPr/>
          <p:nvPr/>
        </p:nvSpPr>
        <p:spPr>
          <a:xfrm>
            <a:off x="5833200" y="5388937"/>
            <a:ext cx="200002" cy="215593"/>
          </a:xfrm>
          <a:prstGeom prst="ellipse">
            <a:avLst/>
          </a:prstGeom>
          <a:solidFill>
            <a:srgbClr val="FF2600"/>
          </a:solidFill>
          <a:ln w="25400">
            <a:solidFill>
              <a:srgbClr val="941100"/>
            </a:solidFill>
          </a:ln>
        </p:spPr>
        <p:txBody>
          <a:bodyPr lIns="45718" tIns="45718" rIns="45718" bIns="45718" anchor="ctr"/>
          <a:lstStyle/>
          <a:p>
            <a:pPr/>
          </a:p>
        </p:txBody>
      </p:sp>
      <p:sp>
        <p:nvSpPr>
          <p:cNvPr id="726" name="Line"/>
          <p:cNvSpPr/>
          <p:nvPr/>
        </p:nvSpPr>
        <p:spPr>
          <a:xfrm>
            <a:off x="6093800" y="5089326"/>
            <a:ext cx="769974" cy="1"/>
          </a:xfrm>
          <a:prstGeom prst="line">
            <a:avLst/>
          </a:prstGeom>
          <a:ln w="25400">
            <a:solidFill>
              <a:schemeClr val="accent1"/>
            </a:solidFill>
            <a:tailEnd type="triangle"/>
          </a:ln>
        </p:spPr>
        <p:txBody>
          <a:bodyPr lIns="45718" tIns="45718" rIns="45718" bIns="45718"/>
          <a:lstStyle/>
          <a:p>
            <a:pPr/>
          </a:p>
        </p:txBody>
      </p:sp>
      <p:pic>
        <p:nvPicPr>
          <p:cNvPr id="727" name="Image" descr="Image"/>
          <p:cNvPicPr>
            <a:picLocks noChangeAspect="1"/>
          </p:cNvPicPr>
          <p:nvPr/>
        </p:nvPicPr>
        <p:blipFill>
          <a:blip r:embed="rId9">
            <a:extLst/>
          </a:blip>
          <a:stretch>
            <a:fillRect/>
          </a:stretch>
        </p:blipFill>
        <p:spPr>
          <a:xfrm>
            <a:off x="5767910" y="4207860"/>
            <a:ext cx="285602" cy="261121"/>
          </a:xfrm>
          <a:prstGeom prst="rect">
            <a:avLst/>
          </a:prstGeom>
          <a:ln w="12700">
            <a:miter lim="400000"/>
          </a:ln>
        </p:spPr>
      </p:pic>
      <p:pic>
        <p:nvPicPr>
          <p:cNvPr id="728" name="Image" descr="Image"/>
          <p:cNvPicPr>
            <a:picLocks noChangeAspect="1"/>
          </p:cNvPicPr>
          <p:nvPr/>
        </p:nvPicPr>
        <p:blipFill>
          <a:blip r:embed="rId10">
            <a:extLst/>
          </a:blip>
          <a:stretch>
            <a:fillRect/>
          </a:stretch>
        </p:blipFill>
        <p:spPr>
          <a:xfrm>
            <a:off x="9493415" y="3671985"/>
            <a:ext cx="273201" cy="290827"/>
          </a:xfrm>
          <a:prstGeom prst="rect">
            <a:avLst/>
          </a:prstGeom>
          <a:ln w="12700">
            <a:miter lim="400000"/>
          </a:ln>
        </p:spPr>
      </p:pic>
      <p:pic>
        <p:nvPicPr>
          <p:cNvPr id="729" name="Image" descr="Image"/>
          <p:cNvPicPr>
            <a:picLocks noChangeAspect="1"/>
          </p:cNvPicPr>
          <p:nvPr/>
        </p:nvPicPr>
        <p:blipFill>
          <a:blip r:embed="rId11">
            <a:extLst/>
          </a:blip>
          <a:stretch>
            <a:fillRect/>
          </a:stretch>
        </p:blipFill>
        <p:spPr>
          <a:xfrm>
            <a:off x="8167161" y="3673018"/>
            <a:ext cx="285602" cy="314161"/>
          </a:xfrm>
          <a:prstGeom prst="rect">
            <a:avLst/>
          </a:prstGeom>
          <a:ln w="12700">
            <a:miter lim="400000"/>
          </a:ln>
        </p:spPr>
      </p:pic>
      <p:pic>
        <p:nvPicPr>
          <p:cNvPr id="730" name="Image" descr="Image"/>
          <p:cNvPicPr>
            <a:picLocks noChangeAspect="1"/>
          </p:cNvPicPr>
          <p:nvPr/>
        </p:nvPicPr>
        <p:blipFill>
          <a:blip r:embed="rId12">
            <a:extLst/>
          </a:blip>
          <a:stretch>
            <a:fillRect/>
          </a:stretch>
        </p:blipFill>
        <p:spPr>
          <a:xfrm>
            <a:off x="6985103" y="3705661"/>
            <a:ext cx="249341" cy="274275"/>
          </a:xfrm>
          <a:prstGeom prst="rect">
            <a:avLst/>
          </a:prstGeom>
          <a:ln w="12700">
            <a:miter lim="400000"/>
          </a:ln>
        </p:spPr>
      </p:pic>
      <p:sp>
        <p:nvSpPr>
          <p:cNvPr id="731" name="output distribution"/>
          <p:cNvSpPr txBox="1"/>
          <p:nvPr/>
        </p:nvSpPr>
        <p:spPr>
          <a:xfrm>
            <a:off x="795075" y="1911212"/>
            <a:ext cx="190871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output distribution</a:t>
            </a:r>
          </a:p>
        </p:txBody>
      </p:sp>
      <p:pic>
        <p:nvPicPr>
          <p:cNvPr id="732" name="hat_y_t_=_operat.pdf" descr="hat_y_t_=_operat.pdf"/>
          <p:cNvPicPr>
            <a:picLocks noChangeAspect="1"/>
          </p:cNvPicPr>
          <p:nvPr/>
        </p:nvPicPr>
        <p:blipFill>
          <a:blip r:embed="rId13">
            <a:extLst/>
          </a:blip>
          <a:stretch>
            <a:fillRect/>
          </a:stretch>
        </p:blipFill>
        <p:spPr>
          <a:xfrm>
            <a:off x="675692" y="2273726"/>
            <a:ext cx="3200257" cy="287289"/>
          </a:xfrm>
          <a:prstGeom prst="rect">
            <a:avLst/>
          </a:prstGeom>
          <a:ln w="12700">
            <a:miter lim="400000"/>
          </a:ln>
        </p:spPr>
      </p:pic>
      <p:sp>
        <p:nvSpPr>
          <p:cNvPr id="733" name="Rectangle"/>
          <p:cNvSpPr/>
          <p:nvPr/>
        </p:nvSpPr>
        <p:spPr>
          <a:xfrm>
            <a:off x="3632718" y="2250047"/>
            <a:ext cx="441254" cy="314162"/>
          </a:xfrm>
          <a:prstGeom prst="rect">
            <a:avLst/>
          </a:prstGeom>
          <a:solidFill>
            <a:srgbClr val="FFFFFF"/>
          </a:solidFill>
          <a:ln w="12700">
            <a:miter lim="400000"/>
          </a:ln>
        </p:spPr>
        <p:txBody>
          <a:bodyPr lIns="45718" tIns="45718" rIns="45718" bIns="45718" anchor="ctr"/>
          <a:lstStyle/>
          <a:p>
            <a:pPr/>
          </a:p>
        </p:txBody>
      </p:sp>
      <p:pic>
        <p:nvPicPr>
          <p:cNvPr id="734" name="Image" descr="Image"/>
          <p:cNvPicPr>
            <a:picLocks noChangeAspect="1"/>
          </p:cNvPicPr>
          <p:nvPr/>
        </p:nvPicPr>
        <p:blipFill>
          <a:blip r:embed="rId14">
            <a:extLst/>
          </a:blip>
          <a:stretch>
            <a:fillRect/>
          </a:stretch>
        </p:blipFill>
        <p:spPr>
          <a:xfrm>
            <a:off x="3637481" y="2264053"/>
            <a:ext cx="75029" cy="121921"/>
          </a:xfrm>
          <a:prstGeom prst="rect">
            <a:avLst/>
          </a:prstGeom>
          <a:ln w="12700">
            <a:miter lim="400000"/>
          </a:ln>
        </p:spPr>
      </p:pic>
      <p:pic>
        <p:nvPicPr>
          <p:cNvPr id="735" name="hat.pdf" descr="hat.pdf"/>
          <p:cNvPicPr>
            <a:picLocks noChangeAspect="1"/>
          </p:cNvPicPr>
          <p:nvPr/>
        </p:nvPicPr>
        <p:blipFill>
          <a:blip r:embed="rId15">
            <a:extLst/>
          </a:blip>
          <a:stretch>
            <a:fillRect/>
          </a:stretch>
        </p:blipFill>
        <p:spPr>
          <a:xfrm>
            <a:off x="11029825" y="3655679"/>
            <a:ext cx="139701" cy="88901"/>
          </a:xfrm>
          <a:prstGeom prst="rect">
            <a:avLst/>
          </a:prstGeom>
          <a:ln w="12700">
            <a:miter lim="400000"/>
          </a:ln>
        </p:spPr>
      </p:pic>
      <p:sp>
        <p:nvSpPr>
          <p:cNvPr id="736" name="[0.2,"/>
          <p:cNvSpPr txBox="1"/>
          <p:nvPr/>
        </p:nvSpPr>
        <p:spPr>
          <a:xfrm>
            <a:off x="10761633" y="2068827"/>
            <a:ext cx="54894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[0.2,</a:t>
            </a:r>
          </a:p>
        </p:txBody>
      </p:sp>
      <p:sp>
        <p:nvSpPr>
          <p:cNvPr id="737" name="0.3]"/>
          <p:cNvSpPr txBox="1"/>
          <p:nvPr/>
        </p:nvSpPr>
        <p:spPr>
          <a:xfrm>
            <a:off x="10799912" y="3153861"/>
            <a:ext cx="48543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0.3]</a:t>
            </a:r>
          </a:p>
        </p:txBody>
      </p:sp>
      <p:sp>
        <p:nvSpPr>
          <p:cNvPr id="738" name="0.5,"/>
          <p:cNvSpPr txBox="1"/>
          <p:nvPr/>
        </p:nvSpPr>
        <p:spPr>
          <a:xfrm>
            <a:off x="10799912" y="2631370"/>
            <a:ext cx="485436"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0.5,</a:t>
            </a:r>
          </a:p>
        </p:txBody>
      </p:sp>
      <p:sp>
        <p:nvSpPr>
          <p:cNvPr id="739" name="neg"/>
          <p:cNvSpPr txBox="1"/>
          <p:nvPr/>
        </p:nvSpPr>
        <p:spPr>
          <a:xfrm>
            <a:off x="5623990" y="3153861"/>
            <a:ext cx="48554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neg</a:t>
            </a:r>
          </a:p>
        </p:txBody>
      </p:sp>
      <p:sp>
        <p:nvSpPr>
          <p:cNvPr id="740" name="pos"/>
          <p:cNvSpPr txBox="1"/>
          <p:nvPr/>
        </p:nvSpPr>
        <p:spPr>
          <a:xfrm>
            <a:off x="5636430" y="2068827"/>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pos</a:t>
            </a:r>
          </a:p>
        </p:txBody>
      </p:sp>
      <p:sp>
        <p:nvSpPr>
          <p:cNvPr id="741" name="neutral"/>
          <p:cNvSpPr txBox="1"/>
          <p:nvPr/>
        </p:nvSpPr>
        <p:spPr>
          <a:xfrm>
            <a:off x="5623921" y="2631370"/>
            <a:ext cx="80311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neutral</a:t>
            </a:r>
          </a:p>
        </p:txBody>
      </p:sp>
      <p:sp>
        <p:nvSpPr>
          <p:cNvPr id="742" name="Cross entropy loss (min):"/>
          <p:cNvSpPr txBox="1"/>
          <p:nvPr>
            <p:ph type="body" sz="quarter" idx="4294967295"/>
          </p:nvPr>
        </p:nvSpPr>
        <p:spPr>
          <a:xfrm>
            <a:off x="498299" y="3031497"/>
            <a:ext cx="3968265" cy="1115823"/>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Cross entropy loss (min):</a:t>
            </a:r>
          </a:p>
        </p:txBody>
      </p:sp>
      <p:sp>
        <p:nvSpPr>
          <p:cNvPr id="743" name="Accuracy (max):"/>
          <p:cNvSpPr txBox="1"/>
          <p:nvPr/>
        </p:nvSpPr>
        <p:spPr>
          <a:xfrm>
            <a:off x="523699" y="4792843"/>
            <a:ext cx="3968265" cy="111582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342899" indent="-342899" defTabSz="914400">
              <a:spcBef>
                <a:spcPts val="700"/>
              </a:spcBef>
              <a:buSzPct val="100000"/>
              <a:buFont typeface="Arial"/>
              <a:buChar char="•"/>
              <a:defRPr sz="2300">
                <a:solidFill>
                  <a:srgbClr val="000000"/>
                </a:solidFill>
                <a:latin typeface="Arial"/>
                <a:ea typeface="Arial"/>
                <a:cs typeface="Arial"/>
                <a:sym typeface="Arial"/>
              </a:defRPr>
            </a:lvl1pPr>
          </a:lstStyle>
          <a:p>
            <a:pPr/>
            <a:r>
              <a:t>Accuracy (max):</a:t>
            </a:r>
          </a:p>
        </p:txBody>
      </p:sp>
      <p:pic>
        <p:nvPicPr>
          <p:cNvPr id="744" name="Image" descr="Image"/>
          <p:cNvPicPr>
            <a:picLocks noChangeAspect="1"/>
          </p:cNvPicPr>
          <p:nvPr/>
        </p:nvPicPr>
        <p:blipFill>
          <a:blip r:embed="rId16">
            <a:extLst/>
          </a:blip>
          <a:stretch>
            <a:fillRect/>
          </a:stretch>
        </p:blipFill>
        <p:spPr>
          <a:xfrm>
            <a:off x="284247" y="5409240"/>
            <a:ext cx="5371514" cy="790255"/>
          </a:xfrm>
          <a:prstGeom prst="rect">
            <a:avLst/>
          </a:prstGeom>
          <a:ln w="12700">
            <a:miter lim="400000"/>
          </a:ln>
        </p:spPr>
      </p:pic>
      <p:pic>
        <p:nvPicPr>
          <p:cNvPr id="745" name="Image" descr="Image"/>
          <p:cNvPicPr>
            <a:picLocks noChangeAspect="1"/>
          </p:cNvPicPr>
          <p:nvPr/>
        </p:nvPicPr>
        <p:blipFill>
          <a:blip r:embed="rId17">
            <a:extLst/>
          </a:blip>
          <a:stretch>
            <a:fillRect/>
          </a:stretch>
        </p:blipFill>
        <p:spPr>
          <a:xfrm>
            <a:off x="294479" y="3744854"/>
            <a:ext cx="5130923" cy="853166"/>
          </a:xfrm>
          <a:prstGeom prst="rect">
            <a:avLst/>
          </a:prstGeom>
          <a:ln w="12700">
            <a:miter lim="400000"/>
          </a:ln>
        </p:spPr>
      </p:pic>
      <p:sp>
        <p:nvSpPr>
          <p:cNvPr id="746" name="Rectangle"/>
          <p:cNvSpPr/>
          <p:nvPr/>
        </p:nvSpPr>
        <p:spPr>
          <a:xfrm>
            <a:off x="948230" y="5658937"/>
            <a:ext cx="441254" cy="314162"/>
          </a:xfrm>
          <a:prstGeom prst="rect">
            <a:avLst/>
          </a:prstGeom>
          <a:solidFill>
            <a:srgbClr val="FFFFFF"/>
          </a:solidFill>
          <a:ln w="12700">
            <a:miter lim="400000"/>
          </a:ln>
        </p:spPr>
        <p:txBody>
          <a:bodyPr lIns="45718" tIns="45718" rIns="45718" bIns="45718" anchor="ctr"/>
          <a:lstStyle/>
          <a:p>
            <a:pPr/>
          </a:p>
        </p:txBody>
      </p:sp>
      <p:sp>
        <p:nvSpPr>
          <p:cNvPr id="747" name="mary"/>
          <p:cNvSpPr txBox="1"/>
          <p:nvPr/>
        </p:nvSpPr>
        <p:spPr>
          <a:xfrm>
            <a:off x="6818152" y="5997793"/>
            <a:ext cx="61212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a:t>
            </a:r>
          </a:p>
        </p:txBody>
      </p:sp>
      <p:sp>
        <p:nvSpPr>
          <p:cNvPr id="748" name="has"/>
          <p:cNvSpPr txBox="1"/>
          <p:nvPr/>
        </p:nvSpPr>
        <p:spPr>
          <a:xfrm>
            <a:off x="8015062" y="5961877"/>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has</a:t>
            </a:r>
          </a:p>
        </p:txBody>
      </p:sp>
      <p:sp>
        <p:nvSpPr>
          <p:cNvPr id="749" name="a"/>
          <p:cNvSpPr txBox="1"/>
          <p:nvPr/>
        </p:nvSpPr>
        <p:spPr>
          <a:xfrm>
            <a:off x="9412874" y="5961877"/>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a:t>
            </a:r>
          </a:p>
        </p:txBody>
      </p:sp>
      <p:sp>
        <p:nvSpPr>
          <p:cNvPr id="750" name="little"/>
          <p:cNvSpPr txBox="1"/>
          <p:nvPr/>
        </p:nvSpPr>
        <p:spPr>
          <a:xfrm>
            <a:off x="10791257" y="5961877"/>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little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7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8" grpId="1"/>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4" name="Training RNN with SGD"/>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Training RNN with SGD</a:t>
            </a:r>
          </a:p>
        </p:txBody>
      </p:sp>
      <p:sp>
        <p:nvSpPr>
          <p:cNvPr id="75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pic>
        <p:nvPicPr>
          <p:cNvPr id="756" name="Image" descr="Image"/>
          <p:cNvPicPr>
            <a:picLocks noChangeAspect="1"/>
          </p:cNvPicPr>
          <p:nvPr/>
        </p:nvPicPr>
        <p:blipFill>
          <a:blip r:embed="rId3">
            <a:extLst/>
          </a:blip>
          <a:stretch>
            <a:fillRect/>
          </a:stretch>
        </p:blipFill>
        <p:spPr>
          <a:xfrm>
            <a:off x="3678840" y="1733489"/>
            <a:ext cx="7232932" cy="1945262"/>
          </a:xfrm>
          <a:prstGeom prst="rect">
            <a:avLst/>
          </a:prstGeom>
          <a:ln w="12700">
            <a:miter lim="400000"/>
          </a:ln>
        </p:spPr>
      </p:pic>
      <p:sp>
        <p:nvSpPr>
          <p:cNvPr id="757" name="Rectangle"/>
          <p:cNvSpPr/>
          <p:nvPr/>
        </p:nvSpPr>
        <p:spPr>
          <a:xfrm>
            <a:off x="3883581" y="1854376"/>
            <a:ext cx="3557329" cy="1945262"/>
          </a:xfrm>
          <a:prstGeom prst="rect">
            <a:avLst/>
          </a:prstGeom>
          <a:solidFill>
            <a:srgbClr val="FFFFFF"/>
          </a:solidFill>
          <a:ln w="12700">
            <a:miter lim="400000"/>
          </a:ln>
        </p:spPr>
        <p:txBody>
          <a:bodyPr lIns="45718" tIns="45718" rIns="45718" bIns="45718" anchor="ctr"/>
          <a:lstStyle/>
          <a:p>
            <a:pPr/>
          </a:p>
        </p:txBody>
      </p:sp>
      <p:sp>
        <p:nvSpPr>
          <p:cNvPr id="758" name="Gradient descent (computing loss and gradients across entire corpus) is too expensive…"/>
          <p:cNvSpPr txBox="1"/>
          <p:nvPr>
            <p:ph type="body" sz="half" idx="4294967295"/>
          </p:nvPr>
        </p:nvSpPr>
        <p:spPr>
          <a:xfrm>
            <a:off x="520005" y="1496793"/>
            <a:ext cx="5974906" cy="4906659"/>
          </a:xfrm>
          <a:prstGeom prst="rect">
            <a:avLst/>
          </a:prstGeom>
          <a:solidFill>
            <a:srgbClr val="FFFFFF"/>
          </a:solidFill>
        </p:spPr>
        <p:txBody>
          <a:bodyPr lIns="45719" tIns="45719" rIns="45719" bIns="45719"/>
          <a:lstStyle/>
          <a:p>
            <a:pPr marL="342899" indent="-342899" defTabSz="914400">
              <a:spcBef>
                <a:spcPts val="700"/>
              </a:spcBef>
              <a:defRPr sz="2300">
                <a:latin typeface="Arial"/>
                <a:ea typeface="Arial"/>
                <a:cs typeface="Arial"/>
                <a:sym typeface="Arial"/>
              </a:defRPr>
            </a:pPr>
            <a:r>
              <a:t>Gradient descent (computing loss and gradients across entire corpus) is too expensive</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Improving the training efficiency using SGD:</a:t>
            </a:r>
          </a:p>
          <a:p>
            <a:pPr lvl="1" marL="800099" indent="-342899" defTabSz="914400">
              <a:spcBef>
                <a:spcPts val="700"/>
              </a:spcBef>
              <a:buChar char="•"/>
              <a:defRPr sz="2300">
                <a:latin typeface="Arial"/>
                <a:ea typeface="Arial"/>
                <a:cs typeface="Arial"/>
                <a:sym typeface="Arial"/>
              </a:defRPr>
            </a:pPr>
            <a:r>
              <a:t>Smaller batch size: takes less memory</a:t>
            </a:r>
          </a:p>
          <a:p>
            <a:pPr lvl="1" marL="800099" indent="-342899" defTabSz="914400">
              <a:spcBef>
                <a:spcPts val="700"/>
              </a:spcBef>
              <a:buChar char="•"/>
              <a:defRPr sz="2300">
                <a:latin typeface="Arial"/>
                <a:ea typeface="Arial"/>
                <a:cs typeface="Arial"/>
                <a:sym typeface="Arial"/>
              </a:defRPr>
            </a:pPr>
            <a:r>
              <a:t>Large batch size: converges faster</a:t>
            </a:r>
          </a:p>
          <a:p>
            <a:pPr lvl="1" marL="800099" indent="-342899" defTabSz="914400">
              <a:spcBef>
                <a:spcPts val="700"/>
              </a:spcBef>
              <a:buChar char="•"/>
              <a:defRPr sz="2300">
                <a:latin typeface="Arial"/>
                <a:ea typeface="Arial"/>
                <a:cs typeface="Arial"/>
                <a:sym typeface="Arial"/>
              </a:defRPr>
            </a:pPr>
            <a:r>
              <a:t>Typical batch size: 1, 2, 4, 8, 16, 32, ...</a:t>
            </a:r>
          </a:p>
        </p:txBody>
      </p:sp>
      <p:pic>
        <p:nvPicPr>
          <p:cNvPr id="759" name="J(_theta)=_frac_.pdf" descr="J(_theta)=_frac_.pdf"/>
          <p:cNvPicPr>
            <a:picLocks noChangeAspect="1"/>
          </p:cNvPicPr>
          <p:nvPr/>
        </p:nvPicPr>
        <p:blipFill>
          <a:blip r:embed="rId4">
            <a:extLst/>
          </a:blip>
          <a:stretch>
            <a:fillRect/>
          </a:stretch>
        </p:blipFill>
        <p:spPr>
          <a:xfrm>
            <a:off x="1342866" y="2705575"/>
            <a:ext cx="4329185" cy="737930"/>
          </a:xfrm>
          <a:prstGeom prst="rect">
            <a:avLst/>
          </a:prstGeom>
          <a:ln w="12700">
            <a:miter lim="400000"/>
          </a:ln>
        </p:spPr>
      </p:pic>
      <p:pic>
        <p:nvPicPr>
          <p:cNvPr id="760" name="Image" descr="Image"/>
          <p:cNvPicPr>
            <a:picLocks noChangeAspect="1"/>
          </p:cNvPicPr>
          <p:nvPr/>
        </p:nvPicPr>
        <p:blipFill>
          <a:blip r:embed="rId3">
            <a:extLst/>
          </a:blip>
          <a:stretch>
            <a:fillRect/>
          </a:stretch>
        </p:blipFill>
        <p:spPr>
          <a:xfrm>
            <a:off x="7569642" y="4086485"/>
            <a:ext cx="7232932" cy="1945262"/>
          </a:xfrm>
          <a:prstGeom prst="rect">
            <a:avLst/>
          </a:prstGeom>
          <a:ln w="12700">
            <a:miter lim="400000"/>
          </a:ln>
        </p:spPr>
      </p:pic>
      <p:sp>
        <p:nvSpPr>
          <p:cNvPr id="761" name="Rectangle"/>
          <p:cNvSpPr/>
          <p:nvPr/>
        </p:nvSpPr>
        <p:spPr>
          <a:xfrm>
            <a:off x="11053904" y="4377295"/>
            <a:ext cx="3557328" cy="1945262"/>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5" name="Advantages and disadvantages of RN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Advantages and disadvantages of RNN</a:t>
            </a:r>
          </a:p>
        </p:txBody>
      </p:sp>
      <p:sp>
        <p:nvSpPr>
          <p:cNvPr id="766" name="Slide Number"/>
          <p:cNvSpPr txBox="1"/>
          <p:nvPr>
            <p:ph type="sldNum" sz="quarter" idx="4294967295"/>
          </p:nvPr>
        </p:nvSpPr>
        <p:spPr>
          <a:xfrm>
            <a:off x="10787344" y="58594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767" name="Advantages (over the neural probabilistic language model):…"/>
          <p:cNvSpPr txBox="1"/>
          <p:nvPr>
            <p:ph type="body" idx="4294967295"/>
          </p:nvPr>
        </p:nvSpPr>
        <p:spPr>
          <a:xfrm>
            <a:off x="520005" y="1306293"/>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Advantages (over the neural probabilistic language model):</a:t>
            </a:r>
          </a:p>
          <a:p>
            <a:pPr lvl="1" marL="800099" indent="-342899" defTabSz="914400">
              <a:spcBef>
                <a:spcPts val="700"/>
              </a:spcBef>
              <a:buChar char="•"/>
              <a:defRPr sz="2300">
                <a:latin typeface="Arial"/>
                <a:ea typeface="Arial"/>
                <a:cs typeface="Arial"/>
                <a:sym typeface="Arial"/>
              </a:defRPr>
            </a:pPr>
            <a:r>
              <a:t>Can process input of any length</a:t>
            </a:r>
          </a:p>
          <a:p>
            <a:pPr lvl="1" marL="800099" indent="-342899" defTabSz="914400">
              <a:spcBef>
                <a:spcPts val="700"/>
              </a:spcBef>
              <a:buChar char="•"/>
              <a:defRPr sz="2300">
                <a:latin typeface="Arial"/>
                <a:ea typeface="Arial"/>
                <a:cs typeface="Arial"/>
                <a:sym typeface="Arial"/>
              </a:defRPr>
            </a:pPr>
            <a:r>
              <a:t>Theoretically, at step t, we can look back for a long distance</a:t>
            </a:r>
          </a:p>
          <a:p>
            <a:pPr lvl="1" marL="800099" indent="-342899" defTabSz="914400">
              <a:spcBef>
                <a:spcPts val="700"/>
              </a:spcBef>
              <a:buChar char="•"/>
              <a:defRPr sz="2300">
                <a:latin typeface="Arial"/>
                <a:ea typeface="Arial"/>
                <a:cs typeface="Arial"/>
                <a:sym typeface="Arial"/>
              </a:defRPr>
            </a:pPr>
            <a:r>
              <a:t>Model size does not increase for longer sentences</a:t>
            </a:r>
          </a:p>
          <a:p>
            <a:pPr lvl="1" marL="800099" indent="-342899" defTabSz="914400">
              <a:spcBef>
                <a:spcPts val="700"/>
              </a:spcBef>
              <a:buChar char="•"/>
              <a:defRPr sz="2300">
                <a:latin typeface="Arial"/>
                <a:ea typeface="Arial"/>
                <a:cs typeface="Arial"/>
                <a:sym typeface="Arial"/>
              </a:defRPr>
            </a:pPr>
            <a:r>
              <a:t>Words at different positions share the same weight, so more efficient at training these weights</a:t>
            </a:r>
          </a:p>
          <a:p>
            <a:pPr marL="342899" indent="-342899" defTabSz="914400">
              <a:spcBef>
                <a:spcPts val="700"/>
              </a:spcBef>
              <a:defRPr sz="2300">
                <a:latin typeface="Arial"/>
                <a:ea typeface="Arial"/>
                <a:cs typeface="Arial"/>
                <a:sym typeface="Arial"/>
              </a:defRPr>
            </a:pPr>
            <a:r>
              <a:t>Disadvantages:</a:t>
            </a:r>
          </a:p>
          <a:p>
            <a:pPr lvl="1" marL="800099" indent="-342899" defTabSz="914400">
              <a:spcBef>
                <a:spcPts val="700"/>
              </a:spcBef>
              <a:buChar char="•"/>
              <a:defRPr sz="2300">
                <a:latin typeface="Arial"/>
                <a:ea typeface="Arial"/>
                <a:cs typeface="Arial"/>
                <a:sym typeface="Arial"/>
              </a:defRPr>
            </a:pPr>
            <a:r>
              <a:t>Backprop is slow if the sequence is long</a:t>
            </a:r>
          </a:p>
          <a:p>
            <a:pPr lvl="1" marL="800099" indent="-342899" defTabSz="914400">
              <a:spcBef>
                <a:spcPts val="700"/>
              </a:spcBef>
              <a:buChar char="•"/>
              <a:defRPr sz="2300">
                <a:latin typeface="Arial"/>
                <a:ea typeface="Arial"/>
                <a:cs typeface="Arial"/>
                <a:sym typeface="Arial"/>
              </a:defRPr>
            </a:pPr>
            <a:r>
              <a:t>In practice, it is still difficult to access information many steps back</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1" name="Chain rule"/>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Chain rule</a:t>
            </a:r>
          </a:p>
        </p:txBody>
      </p:sp>
      <p:sp>
        <p:nvSpPr>
          <p:cNvPr id="772" name="Slide Number"/>
          <p:cNvSpPr txBox="1"/>
          <p:nvPr>
            <p:ph type="sldNum" sz="quarter" idx="4294967295"/>
          </p:nvPr>
        </p:nvSpPr>
        <p:spPr>
          <a:xfrm>
            <a:off x="10787344" y="58594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773" name="Chain rule of partial derivative:…"/>
          <p:cNvSpPr txBox="1"/>
          <p:nvPr>
            <p:ph type="body" idx="4294967295"/>
          </p:nvPr>
        </p:nvSpPr>
        <p:spPr>
          <a:xfrm>
            <a:off x="520005" y="1306293"/>
            <a:ext cx="10779595"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Chain rule of partial derivative:</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Multivariate chain rule:</a:t>
            </a:r>
          </a:p>
        </p:txBody>
      </p:sp>
      <p:pic>
        <p:nvPicPr>
          <p:cNvPr id="774" name="Image" descr="Image"/>
          <p:cNvPicPr>
            <a:picLocks noChangeAspect="1"/>
          </p:cNvPicPr>
          <p:nvPr/>
        </p:nvPicPr>
        <p:blipFill>
          <a:blip r:embed="rId3">
            <a:extLst/>
          </a:blip>
          <a:stretch>
            <a:fillRect/>
          </a:stretch>
        </p:blipFill>
        <p:spPr>
          <a:xfrm>
            <a:off x="3949198" y="4472898"/>
            <a:ext cx="3921210" cy="657449"/>
          </a:xfrm>
          <a:prstGeom prst="rect">
            <a:avLst/>
          </a:prstGeom>
          <a:ln w="12700">
            <a:miter lim="400000"/>
          </a:ln>
        </p:spPr>
      </p:pic>
      <p:pic>
        <p:nvPicPr>
          <p:cNvPr id="775" name="Image" descr="Image"/>
          <p:cNvPicPr>
            <a:picLocks noChangeAspect="1"/>
          </p:cNvPicPr>
          <p:nvPr/>
        </p:nvPicPr>
        <p:blipFill>
          <a:blip r:embed="rId4">
            <a:extLst/>
          </a:blip>
          <a:stretch>
            <a:fillRect/>
          </a:stretch>
        </p:blipFill>
        <p:spPr>
          <a:xfrm>
            <a:off x="4511310" y="1992338"/>
            <a:ext cx="1814021" cy="293096"/>
          </a:xfrm>
          <a:prstGeom prst="rect">
            <a:avLst/>
          </a:prstGeom>
          <a:ln w="12700">
            <a:miter lim="400000"/>
          </a:ln>
        </p:spPr>
      </p:pic>
      <p:pic>
        <p:nvPicPr>
          <p:cNvPr id="776" name="Image" descr="Image"/>
          <p:cNvPicPr>
            <a:picLocks noChangeAspect="1"/>
          </p:cNvPicPr>
          <p:nvPr/>
        </p:nvPicPr>
        <p:blipFill>
          <a:blip r:embed="rId5">
            <a:extLst/>
          </a:blip>
          <a:stretch>
            <a:fillRect/>
          </a:stretch>
        </p:blipFill>
        <p:spPr>
          <a:xfrm>
            <a:off x="4501620" y="2562225"/>
            <a:ext cx="2650728" cy="318088"/>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0" name="Back propagation through time (BPTT)"/>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Back propagation through time (BPTT)</a:t>
            </a:r>
          </a:p>
        </p:txBody>
      </p:sp>
      <p:sp>
        <p:nvSpPr>
          <p:cNvPr id="781" name="Rounded Rectangle"/>
          <p:cNvSpPr/>
          <p:nvPr/>
        </p:nvSpPr>
        <p:spPr>
          <a:xfrm rot="16200000">
            <a:off x="6454051" y="2791925"/>
            <a:ext cx="1069039"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782" name="Oval"/>
          <p:cNvSpPr/>
          <p:nvPr/>
        </p:nvSpPr>
        <p:spPr>
          <a:xfrm>
            <a:off x="6888571" y="2608003"/>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783" name="Oval"/>
          <p:cNvSpPr/>
          <p:nvPr/>
        </p:nvSpPr>
        <p:spPr>
          <a:xfrm>
            <a:off x="6895592" y="2912042"/>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784" name="Oval"/>
          <p:cNvSpPr/>
          <p:nvPr/>
        </p:nvSpPr>
        <p:spPr>
          <a:xfrm>
            <a:off x="6895592" y="3215058"/>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785" name="Line"/>
          <p:cNvSpPr/>
          <p:nvPr/>
        </p:nvSpPr>
        <p:spPr>
          <a:xfrm flipV="1">
            <a:off x="7028247" y="5087007"/>
            <a:ext cx="1" cy="528682"/>
          </a:xfrm>
          <a:prstGeom prst="line">
            <a:avLst/>
          </a:prstGeom>
          <a:ln w="25400">
            <a:solidFill>
              <a:schemeClr val="accent1"/>
            </a:solidFill>
            <a:tailEnd type="triangle"/>
          </a:ln>
        </p:spPr>
        <p:txBody>
          <a:bodyPr lIns="45718" tIns="45718" rIns="45718" bIns="45718"/>
          <a:lstStyle/>
          <a:p>
            <a:pPr/>
          </a:p>
        </p:txBody>
      </p:sp>
      <p:sp>
        <p:nvSpPr>
          <p:cNvPr id="786" name="mary"/>
          <p:cNvSpPr txBox="1"/>
          <p:nvPr/>
        </p:nvSpPr>
        <p:spPr>
          <a:xfrm>
            <a:off x="6817397" y="5612871"/>
            <a:ext cx="61212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a:t>
            </a:r>
          </a:p>
        </p:txBody>
      </p:sp>
      <p:sp>
        <p:nvSpPr>
          <p:cNvPr id="787" name="has"/>
          <p:cNvSpPr txBox="1"/>
          <p:nvPr/>
        </p:nvSpPr>
        <p:spPr>
          <a:xfrm>
            <a:off x="8014307" y="5576955"/>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has</a:t>
            </a:r>
          </a:p>
        </p:txBody>
      </p:sp>
      <p:sp>
        <p:nvSpPr>
          <p:cNvPr id="788" name="a"/>
          <p:cNvSpPr txBox="1"/>
          <p:nvPr/>
        </p:nvSpPr>
        <p:spPr>
          <a:xfrm>
            <a:off x="9412119" y="5576955"/>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a:t>
            </a:r>
          </a:p>
        </p:txBody>
      </p:sp>
      <p:sp>
        <p:nvSpPr>
          <p:cNvPr id="789" name="little"/>
          <p:cNvSpPr txBox="1"/>
          <p:nvPr/>
        </p:nvSpPr>
        <p:spPr>
          <a:xfrm>
            <a:off x="10790502" y="5576955"/>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little</a:t>
            </a:r>
          </a:p>
        </p:txBody>
      </p:sp>
      <p:pic>
        <p:nvPicPr>
          <p:cNvPr id="790" name="x_1.pdf" descr="x_1.pdf"/>
          <p:cNvPicPr>
            <a:picLocks noChangeAspect="1"/>
          </p:cNvPicPr>
          <p:nvPr/>
        </p:nvPicPr>
        <p:blipFill>
          <a:blip r:embed="rId3">
            <a:extLst/>
          </a:blip>
          <a:stretch>
            <a:fillRect/>
          </a:stretch>
        </p:blipFill>
        <p:spPr>
          <a:xfrm>
            <a:off x="6947630" y="6094848"/>
            <a:ext cx="278656" cy="185771"/>
          </a:xfrm>
          <a:prstGeom prst="rect">
            <a:avLst/>
          </a:prstGeom>
          <a:ln w="12700">
            <a:miter lim="400000"/>
          </a:ln>
        </p:spPr>
      </p:pic>
      <p:pic>
        <p:nvPicPr>
          <p:cNvPr id="791" name="x_2.pdf" descr="x_2.pdf"/>
          <p:cNvPicPr>
            <a:picLocks noChangeAspect="1"/>
          </p:cNvPicPr>
          <p:nvPr/>
        </p:nvPicPr>
        <p:blipFill>
          <a:blip r:embed="rId4">
            <a:extLst/>
          </a:blip>
          <a:stretch>
            <a:fillRect/>
          </a:stretch>
        </p:blipFill>
        <p:spPr>
          <a:xfrm>
            <a:off x="8169312" y="6100567"/>
            <a:ext cx="278656" cy="180307"/>
          </a:xfrm>
          <a:prstGeom prst="rect">
            <a:avLst/>
          </a:prstGeom>
          <a:ln w="12700">
            <a:miter lim="400000"/>
          </a:ln>
        </p:spPr>
      </p:pic>
      <p:pic>
        <p:nvPicPr>
          <p:cNvPr id="792" name="x_3.pdf" descr="x_3.pdf"/>
          <p:cNvPicPr>
            <a:picLocks noChangeAspect="1"/>
          </p:cNvPicPr>
          <p:nvPr/>
        </p:nvPicPr>
        <p:blipFill>
          <a:blip r:embed="rId5">
            <a:extLst/>
          </a:blip>
          <a:stretch>
            <a:fillRect/>
          </a:stretch>
        </p:blipFill>
        <p:spPr>
          <a:xfrm>
            <a:off x="9454019" y="6093483"/>
            <a:ext cx="278656" cy="188502"/>
          </a:xfrm>
          <a:prstGeom prst="rect">
            <a:avLst/>
          </a:prstGeom>
          <a:ln w="12700">
            <a:miter lim="400000"/>
          </a:ln>
        </p:spPr>
      </p:pic>
      <p:pic>
        <p:nvPicPr>
          <p:cNvPr id="793" name="x_4.pdf" descr="x_4.pdf"/>
          <p:cNvPicPr>
            <a:picLocks noChangeAspect="1"/>
          </p:cNvPicPr>
          <p:nvPr/>
        </p:nvPicPr>
        <p:blipFill>
          <a:blip r:embed="rId6">
            <a:extLst/>
          </a:blip>
          <a:stretch>
            <a:fillRect/>
          </a:stretch>
        </p:blipFill>
        <p:spPr>
          <a:xfrm>
            <a:off x="10906506" y="6097580"/>
            <a:ext cx="278656" cy="180307"/>
          </a:xfrm>
          <a:prstGeom prst="rect">
            <a:avLst/>
          </a:prstGeom>
          <a:ln w="12700">
            <a:miter lim="400000"/>
          </a:ln>
        </p:spPr>
      </p:pic>
      <p:sp>
        <p:nvSpPr>
          <p:cNvPr id="794" name="Rectangle"/>
          <p:cNvSpPr/>
          <p:nvPr/>
        </p:nvSpPr>
        <p:spPr>
          <a:xfrm>
            <a:off x="7884934" y="2157977"/>
            <a:ext cx="510664"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795" name="Rectangle"/>
          <p:cNvSpPr/>
          <p:nvPr/>
        </p:nvSpPr>
        <p:spPr>
          <a:xfrm>
            <a:off x="9733425" y="1790041"/>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796" name="Rectangle"/>
          <p:cNvSpPr/>
          <p:nvPr/>
        </p:nvSpPr>
        <p:spPr>
          <a:xfrm>
            <a:off x="8139318" y="1790041"/>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797" name="Line"/>
          <p:cNvSpPr/>
          <p:nvPr/>
        </p:nvSpPr>
        <p:spPr>
          <a:xfrm flipV="1">
            <a:off x="8254437" y="5087007"/>
            <a:ext cx="1" cy="528682"/>
          </a:xfrm>
          <a:prstGeom prst="line">
            <a:avLst/>
          </a:prstGeom>
          <a:ln w="25400">
            <a:solidFill>
              <a:schemeClr val="accent1"/>
            </a:solidFill>
            <a:tailEnd type="triangle"/>
          </a:ln>
        </p:spPr>
        <p:txBody>
          <a:bodyPr lIns="45718" tIns="45718" rIns="45718" bIns="45718"/>
          <a:lstStyle/>
          <a:p>
            <a:pPr/>
          </a:p>
        </p:txBody>
      </p:sp>
      <p:sp>
        <p:nvSpPr>
          <p:cNvPr id="798" name="Line"/>
          <p:cNvSpPr/>
          <p:nvPr/>
        </p:nvSpPr>
        <p:spPr>
          <a:xfrm flipV="1">
            <a:off x="9593347" y="5087007"/>
            <a:ext cx="1" cy="528682"/>
          </a:xfrm>
          <a:prstGeom prst="line">
            <a:avLst/>
          </a:prstGeom>
          <a:ln w="25400">
            <a:solidFill>
              <a:schemeClr val="accent1"/>
            </a:solidFill>
            <a:tailEnd type="triangle"/>
          </a:ln>
        </p:spPr>
        <p:txBody>
          <a:bodyPr lIns="45718" tIns="45718" rIns="45718" bIns="45718"/>
          <a:lstStyle/>
          <a:p>
            <a:pPr/>
          </a:p>
        </p:txBody>
      </p:sp>
      <p:sp>
        <p:nvSpPr>
          <p:cNvPr id="799" name="Line"/>
          <p:cNvSpPr/>
          <p:nvPr/>
        </p:nvSpPr>
        <p:spPr>
          <a:xfrm flipV="1">
            <a:off x="11045833" y="5087007"/>
            <a:ext cx="1" cy="528682"/>
          </a:xfrm>
          <a:prstGeom prst="line">
            <a:avLst/>
          </a:prstGeom>
          <a:ln w="25400">
            <a:solidFill>
              <a:schemeClr val="accent1"/>
            </a:solidFill>
            <a:tailEnd type="triangle"/>
          </a:ln>
        </p:spPr>
        <p:txBody>
          <a:bodyPr lIns="45718" tIns="45718" rIns="45718" bIns="45718"/>
          <a:lstStyle/>
          <a:p>
            <a:pPr/>
          </a:p>
        </p:txBody>
      </p:sp>
      <p:sp>
        <p:nvSpPr>
          <p:cNvPr id="800" name="Line"/>
          <p:cNvSpPr/>
          <p:nvPr/>
        </p:nvSpPr>
        <p:spPr>
          <a:xfrm flipV="1">
            <a:off x="6988607" y="1911843"/>
            <a:ext cx="1" cy="528682"/>
          </a:xfrm>
          <a:prstGeom prst="line">
            <a:avLst/>
          </a:prstGeom>
          <a:ln w="25400">
            <a:solidFill>
              <a:schemeClr val="accent1"/>
            </a:solidFill>
            <a:tailEnd type="triangle"/>
          </a:ln>
        </p:spPr>
        <p:txBody>
          <a:bodyPr lIns="45718" tIns="45718" rIns="45718" bIns="45718"/>
          <a:lstStyle/>
          <a:p>
            <a:pPr/>
          </a:p>
        </p:txBody>
      </p:sp>
      <p:sp>
        <p:nvSpPr>
          <p:cNvPr id="801" name="Line"/>
          <p:cNvSpPr/>
          <p:nvPr/>
        </p:nvSpPr>
        <p:spPr>
          <a:xfrm flipV="1">
            <a:off x="8229037" y="1911843"/>
            <a:ext cx="1" cy="528682"/>
          </a:xfrm>
          <a:prstGeom prst="line">
            <a:avLst/>
          </a:prstGeom>
          <a:ln w="25400">
            <a:solidFill>
              <a:schemeClr val="accent1"/>
            </a:solidFill>
            <a:tailEnd type="triangle"/>
          </a:ln>
        </p:spPr>
        <p:txBody>
          <a:bodyPr lIns="45718" tIns="45718" rIns="45718" bIns="45718"/>
          <a:lstStyle/>
          <a:p>
            <a:pPr/>
          </a:p>
        </p:txBody>
      </p:sp>
      <p:sp>
        <p:nvSpPr>
          <p:cNvPr id="802" name="Line"/>
          <p:cNvSpPr/>
          <p:nvPr/>
        </p:nvSpPr>
        <p:spPr>
          <a:xfrm flipV="1">
            <a:off x="9575260" y="1911843"/>
            <a:ext cx="1" cy="528682"/>
          </a:xfrm>
          <a:prstGeom prst="line">
            <a:avLst/>
          </a:prstGeom>
          <a:ln w="25400">
            <a:solidFill>
              <a:schemeClr val="accent1"/>
            </a:solidFill>
            <a:tailEnd type="triangle"/>
          </a:ln>
        </p:spPr>
        <p:txBody>
          <a:bodyPr lIns="45718" tIns="45718" rIns="45718" bIns="45718"/>
          <a:lstStyle/>
          <a:p>
            <a:pPr/>
          </a:p>
        </p:txBody>
      </p:sp>
      <p:sp>
        <p:nvSpPr>
          <p:cNvPr id="803" name="Line"/>
          <p:cNvSpPr/>
          <p:nvPr/>
        </p:nvSpPr>
        <p:spPr>
          <a:xfrm flipV="1">
            <a:off x="11016659" y="1911843"/>
            <a:ext cx="1" cy="528682"/>
          </a:xfrm>
          <a:prstGeom prst="line">
            <a:avLst/>
          </a:prstGeom>
          <a:ln w="25400">
            <a:solidFill>
              <a:schemeClr val="accent1"/>
            </a:solidFill>
            <a:tailEnd type="triangle"/>
          </a:ln>
        </p:spPr>
        <p:txBody>
          <a:bodyPr lIns="45718" tIns="45718" rIns="45718" bIns="45718"/>
          <a:lstStyle/>
          <a:p>
            <a:pPr/>
          </a:p>
        </p:txBody>
      </p:sp>
      <p:sp>
        <p:nvSpPr>
          <p:cNvPr id="804" name="Line"/>
          <p:cNvSpPr/>
          <p:nvPr/>
        </p:nvSpPr>
        <p:spPr>
          <a:xfrm>
            <a:off x="7175968" y="2928778"/>
            <a:ext cx="769975" cy="1"/>
          </a:xfrm>
          <a:prstGeom prst="line">
            <a:avLst/>
          </a:prstGeom>
          <a:ln w="25400">
            <a:solidFill>
              <a:schemeClr val="accent1"/>
            </a:solidFill>
            <a:tailEnd type="triangle"/>
          </a:ln>
        </p:spPr>
        <p:txBody>
          <a:bodyPr lIns="45718" tIns="45718" rIns="45718" bIns="45718"/>
          <a:lstStyle/>
          <a:p>
            <a:pPr/>
          </a:p>
        </p:txBody>
      </p:sp>
      <p:sp>
        <p:nvSpPr>
          <p:cNvPr id="805" name="Line"/>
          <p:cNvSpPr/>
          <p:nvPr/>
        </p:nvSpPr>
        <p:spPr>
          <a:xfrm>
            <a:off x="8415639" y="2928778"/>
            <a:ext cx="869974" cy="1"/>
          </a:xfrm>
          <a:prstGeom prst="line">
            <a:avLst/>
          </a:prstGeom>
          <a:ln w="25400">
            <a:solidFill>
              <a:schemeClr val="accent1"/>
            </a:solidFill>
            <a:tailEnd type="triangle"/>
          </a:ln>
        </p:spPr>
        <p:txBody>
          <a:bodyPr lIns="45718" tIns="45718" rIns="45718" bIns="45718"/>
          <a:lstStyle/>
          <a:p>
            <a:pPr/>
          </a:p>
        </p:txBody>
      </p:sp>
      <p:sp>
        <p:nvSpPr>
          <p:cNvPr id="806" name="Line"/>
          <p:cNvSpPr/>
          <p:nvPr/>
        </p:nvSpPr>
        <p:spPr>
          <a:xfrm>
            <a:off x="9758323" y="2928778"/>
            <a:ext cx="1070939" cy="1"/>
          </a:xfrm>
          <a:prstGeom prst="line">
            <a:avLst/>
          </a:prstGeom>
          <a:ln w="25400">
            <a:solidFill>
              <a:schemeClr val="accent1"/>
            </a:solidFill>
            <a:tailEnd type="triangle"/>
          </a:ln>
        </p:spPr>
        <p:txBody>
          <a:bodyPr lIns="45718" tIns="45718" rIns="45718" bIns="45718"/>
          <a:lstStyle/>
          <a:p>
            <a:pPr/>
          </a:p>
        </p:txBody>
      </p:sp>
      <p:pic>
        <p:nvPicPr>
          <p:cNvPr id="807" name="boldsymbol_h_1.pdf" descr="boldsymbol_h_1.pdf"/>
          <p:cNvPicPr>
            <a:picLocks noChangeAspect="1"/>
          </p:cNvPicPr>
          <p:nvPr/>
        </p:nvPicPr>
        <p:blipFill>
          <a:blip r:embed="rId7">
            <a:extLst/>
          </a:blip>
          <a:stretch>
            <a:fillRect/>
          </a:stretch>
        </p:blipFill>
        <p:spPr>
          <a:xfrm>
            <a:off x="6445993" y="2048799"/>
            <a:ext cx="241050" cy="220389"/>
          </a:xfrm>
          <a:prstGeom prst="rect">
            <a:avLst/>
          </a:prstGeom>
          <a:ln w="12700">
            <a:miter lim="400000"/>
          </a:ln>
        </p:spPr>
      </p:pic>
      <p:pic>
        <p:nvPicPr>
          <p:cNvPr id="808" name="boldsymbol_h_2.pdf" descr="boldsymbol_h_2.pdf"/>
          <p:cNvPicPr>
            <a:picLocks noChangeAspect="1"/>
          </p:cNvPicPr>
          <p:nvPr/>
        </p:nvPicPr>
        <p:blipFill>
          <a:blip r:embed="rId8">
            <a:extLst/>
          </a:blip>
          <a:stretch>
            <a:fillRect/>
          </a:stretch>
        </p:blipFill>
        <p:spPr>
          <a:xfrm>
            <a:off x="7786708" y="2048175"/>
            <a:ext cx="249341" cy="221636"/>
          </a:xfrm>
          <a:prstGeom prst="rect">
            <a:avLst/>
          </a:prstGeom>
          <a:ln w="12700">
            <a:miter lim="400000"/>
          </a:ln>
        </p:spPr>
      </p:pic>
      <p:pic>
        <p:nvPicPr>
          <p:cNvPr id="809" name="boldsymbol_h_3.pdf" descr="boldsymbol_h_3.pdf"/>
          <p:cNvPicPr>
            <a:picLocks noChangeAspect="1"/>
          </p:cNvPicPr>
          <p:nvPr/>
        </p:nvPicPr>
        <p:blipFill>
          <a:blip r:embed="rId9">
            <a:extLst/>
          </a:blip>
          <a:stretch>
            <a:fillRect/>
          </a:stretch>
        </p:blipFill>
        <p:spPr>
          <a:xfrm>
            <a:off x="9098107" y="2034411"/>
            <a:ext cx="252458" cy="224407"/>
          </a:xfrm>
          <a:prstGeom prst="rect">
            <a:avLst/>
          </a:prstGeom>
          <a:ln w="12700">
            <a:miter lim="400000"/>
          </a:ln>
        </p:spPr>
      </p:pic>
      <p:pic>
        <p:nvPicPr>
          <p:cNvPr id="810" name="boldsymbol_h_4.pdf" descr="boldsymbol_h_4.pdf"/>
          <p:cNvPicPr>
            <a:picLocks noChangeAspect="1"/>
          </p:cNvPicPr>
          <p:nvPr/>
        </p:nvPicPr>
        <p:blipFill>
          <a:blip r:embed="rId10">
            <a:extLst/>
          </a:blip>
          <a:stretch>
            <a:fillRect/>
          </a:stretch>
        </p:blipFill>
        <p:spPr>
          <a:xfrm>
            <a:off x="10560416" y="2017627"/>
            <a:ext cx="298284" cy="257975"/>
          </a:xfrm>
          <a:prstGeom prst="rect">
            <a:avLst/>
          </a:prstGeom>
          <a:ln w="12700">
            <a:miter lim="400000"/>
          </a:ln>
        </p:spPr>
      </p:pic>
      <p:pic>
        <p:nvPicPr>
          <p:cNvPr id="811" name="y_4.pdf" descr="y_4.pdf"/>
          <p:cNvPicPr>
            <a:picLocks noChangeAspect="1"/>
          </p:cNvPicPr>
          <p:nvPr/>
        </p:nvPicPr>
        <p:blipFill>
          <a:blip r:embed="rId11">
            <a:extLst/>
          </a:blip>
          <a:stretch>
            <a:fillRect/>
          </a:stretch>
        </p:blipFill>
        <p:spPr>
          <a:xfrm>
            <a:off x="10907733" y="1574021"/>
            <a:ext cx="311281" cy="240992"/>
          </a:xfrm>
          <a:prstGeom prst="rect">
            <a:avLst/>
          </a:prstGeom>
          <a:ln w="12700">
            <a:miter lim="400000"/>
          </a:ln>
        </p:spPr>
      </p:pic>
      <p:sp>
        <p:nvSpPr>
          <p:cNvPr id="812" name="Rounded Rectangle"/>
          <p:cNvSpPr/>
          <p:nvPr/>
        </p:nvSpPr>
        <p:spPr>
          <a:xfrm rot="16200000">
            <a:off x="7715533" y="4348043"/>
            <a:ext cx="1069039"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813" name="Oval"/>
          <p:cNvSpPr/>
          <p:nvPr/>
        </p:nvSpPr>
        <p:spPr>
          <a:xfrm>
            <a:off x="8150052" y="4781729"/>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814" name="Oval"/>
          <p:cNvSpPr/>
          <p:nvPr/>
        </p:nvSpPr>
        <p:spPr>
          <a:xfrm>
            <a:off x="8155018" y="4472766"/>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815" name="Oval"/>
          <p:cNvSpPr/>
          <p:nvPr/>
        </p:nvSpPr>
        <p:spPr>
          <a:xfrm>
            <a:off x="8158891" y="4149211"/>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816" name="Rounded Rectangle"/>
          <p:cNvSpPr/>
          <p:nvPr/>
        </p:nvSpPr>
        <p:spPr>
          <a:xfrm rot="16200000">
            <a:off x="6480099" y="4329143"/>
            <a:ext cx="1069039"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817" name="Oval"/>
          <p:cNvSpPr/>
          <p:nvPr/>
        </p:nvSpPr>
        <p:spPr>
          <a:xfrm>
            <a:off x="6914619" y="4762829"/>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818" name="Oval"/>
          <p:cNvSpPr/>
          <p:nvPr/>
        </p:nvSpPr>
        <p:spPr>
          <a:xfrm>
            <a:off x="6919584" y="445386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819" name="Oval"/>
          <p:cNvSpPr/>
          <p:nvPr/>
        </p:nvSpPr>
        <p:spPr>
          <a:xfrm>
            <a:off x="6923457" y="4130311"/>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820" name="Rounded Rectangle"/>
          <p:cNvSpPr/>
          <p:nvPr/>
        </p:nvSpPr>
        <p:spPr>
          <a:xfrm rot="16200000">
            <a:off x="7687357" y="276329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821" name="Oval"/>
          <p:cNvSpPr/>
          <p:nvPr/>
        </p:nvSpPr>
        <p:spPr>
          <a:xfrm>
            <a:off x="8121876" y="2579369"/>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822" name="Oval"/>
          <p:cNvSpPr/>
          <p:nvPr/>
        </p:nvSpPr>
        <p:spPr>
          <a:xfrm>
            <a:off x="8128898" y="288340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823" name="Oval"/>
          <p:cNvSpPr/>
          <p:nvPr/>
        </p:nvSpPr>
        <p:spPr>
          <a:xfrm>
            <a:off x="8128898" y="318642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824" name="Rounded Rectangle"/>
          <p:cNvSpPr/>
          <p:nvPr/>
        </p:nvSpPr>
        <p:spPr>
          <a:xfrm rot="16200000">
            <a:off x="9040741" y="276329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825" name="Oval"/>
          <p:cNvSpPr/>
          <p:nvPr/>
        </p:nvSpPr>
        <p:spPr>
          <a:xfrm>
            <a:off x="9475260" y="2579369"/>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826" name="Oval"/>
          <p:cNvSpPr/>
          <p:nvPr/>
        </p:nvSpPr>
        <p:spPr>
          <a:xfrm>
            <a:off x="9482282" y="288340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827" name="Oval"/>
          <p:cNvSpPr/>
          <p:nvPr/>
        </p:nvSpPr>
        <p:spPr>
          <a:xfrm>
            <a:off x="9482282" y="318642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828" name="Rounded Rectangle"/>
          <p:cNvSpPr/>
          <p:nvPr/>
        </p:nvSpPr>
        <p:spPr>
          <a:xfrm rot="16200000">
            <a:off x="10482140" y="2761629"/>
            <a:ext cx="1069040"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829" name="Oval"/>
          <p:cNvSpPr/>
          <p:nvPr/>
        </p:nvSpPr>
        <p:spPr>
          <a:xfrm>
            <a:off x="10916660" y="257770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830" name="Oval"/>
          <p:cNvSpPr/>
          <p:nvPr/>
        </p:nvSpPr>
        <p:spPr>
          <a:xfrm>
            <a:off x="10923682" y="2881745"/>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831" name="Oval"/>
          <p:cNvSpPr/>
          <p:nvPr/>
        </p:nvSpPr>
        <p:spPr>
          <a:xfrm>
            <a:off x="10923682" y="3184761"/>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832" name="Rounded Rectangle"/>
          <p:cNvSpPr/>
          <p:nvPr/>
        </p:nvSpPr>
        <p:spPr>
          <a:xfrm rot="16200000">
            <a:off x="9058828" y="4329143"/>
            <a:ext cx="1069039"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833" name="Oval"/>
          <p:cNvSpPr/>
          <p:nvPr/>
        </p:nvSpPr>
        <p:spPr>
          <a:xfrm>
            <a:off x="9493346" y="4762829"/>
            <a:ext cx="200002" cy="215592"/>
          </a:xfrm>
          <a:prstGeom prst="ellipse">
            <a:avLst/>
          </a:prstGeom>
          <a:solidFill>
            <a:srgbClr val="5188C9"/>
          </a:solidFill>
          <a:ln w="25400">
            <a:solidFill>
              <a:srgbClr val="355E9C"/>
            </a:solidFill>
          </a:ln>
        </p:spPr>
        <p:txBody>
          <a:bodyPr lIns="45718" tIns="45718" rIns="45718" bIns="45718" anchor="ctr"/>
          <a:lstStyle/>
          <a:p>
            <a:pPr/>
          </a:p>
        </p:txBody>
      </p:sp>
      <p:sp>
        <p:nvSpPr>
          <p:cNvPr id="834" name="Oval"/>
          <p:cNvSpPr/>
          <p:nvPr/>
        </p:nvSpPr>
        <p:spPr>
          <a:xfrm>
            <a:off x="9498313" y="445386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835" name="Oval"/>
          <p:cNvSpPr/>
          <p:nvPr/>
        </p:nvSpPr>
        <p:spPr>
          <a:xfrm>
            <a:off x="9502185" y="4130311"/>
            <a:ext cx="200002" cy="215592"/>
          </a:xfrm>
          <a:prstGeom prst="ellipse">
            <a:avLst/>
          </a:prstGeom>
          <a:solidFill>
            <a:srgbClr val="5188C9"/>
          </a:solidFill>
          <a:ln w="25400">
            <a:solidFill>
              <a:srgbClr val="355E9C"/>
            </a:solidFill>
          </a:ln>
        </p:spPr>
        <p:txBody>
          <a:bodyPr lIns="45718" tIns="45718" rIns="45718" bIns="45718" anchor="ctr"/>
          <a:lstStyle/>
          <a:p>
            <a:pPr/>
          </a:p>
        </p:txBody>
      </p:sp>
      <p:sp>
        <p:nvSpPr>
          <p:cNvPr id="836" name="Rounded Rectangle"/>
          <p:cNvSpPr/>
          <p:nvPr/>
        </p:nvSpPr>
        <p:spPr>
          <a:xfrm rot="16200000">
            <a:off x="10528854" y="4329143"/>
            <a:ext cx="1069039"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837" name="Oval"/>
          <p:cNvSpPr/>
          <p:nvPr/>
        </p:nvSpPr>
        <p:spPr>
          <a:xfrm>
            <a:off x="10963372" y="4762829"/>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838" name="Oval"/>
          <p:cNvSpPr/>
          <p:nvPr/>
        </p:nvSpPr>
        <p:spPr>
          <a:xfrm>
            <a:off x="10968339" y="445386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839" name="Oval"/>
          <p:cNvSpPr/>
          <p:nvPr/>
        </p:nvSpPr>
        <p:spPr>
          <a:xfrm>
            <a:off x="10972211" y="4130311"/>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840" name="Line"/>
          <p:cNvSpPr/>
          <p:nvPr/>
        </p:nvSpPr>
        <p:spPr>
          <a:xfrm flipV="1">
            <a:off x="7007421" y="3546295"/>
            <a:ext cx="1" cy="434000"/>
          </a:xfrm>
          <a:prstGeom prst="line">
            <a:avLst/>
          </a:prstGeom>
          <a:ln w="25400">
            <a:solidFill>
              <a:schemeClr val="accent1"/>
            </a:solidFill>
            <a:tailEnd type="triangle"/>
          </a:ln>
        </p:spPr>
        <p:txBody>
          <a:bodyPr lIns="45718" tIns="45718" rIns="45718" bIns="45718"/>
          <a:lstStyle/>
          <a:p>
            <a:pPr/>
          </a:p>
        </p:txBody>
      </p:sp>
      <p:sp>
        <p:nvSpPr>
          <p:cNvPr id="841" name="Line"/>
          <p:cNvSpPr/>
          <p:nvPr/>
        </p:nvSpPr>
        <p:spPr>
          <a:xfrm flipV="1">
            <a:off x="8233612" y="3546296"/>
            <a:ext cx="1" cy="468370"/>
          </a:xfrm>
          <a:prstGeom prst="line">
            <a:avLst/>
          </a:prstGeom>
          <a:ln w="25400">
            <a:solidFill>
              <a:schemeClr val="accent1"/>
            </a:solidFill>
            <a:tailEnd type="triangle"/>
          </a:ln>
        </p:spPr>
        <p:txBody>
          <a:bodyPr lIns="45718" tIns="45718" rIns="45718" bIns="45718"/>
          <a:lstStyle/>
          <a:p>
            <a:pPr/>
          </a:p>
        </p:txBody>
      </p:sp>
      <p:sp>
        <p:nvSpPr>
          <p:cNvPr id="842" name="Line"/>
          <p:cNvSpPr/>
          <p:nvPr/>
        </p:nvSpPr>
        <p:spPr>
          <a:xfrm flipV="1">
            <a:off x="9572522" y="3546295"/>
            <a:ext cx="1" cy="456429"/>
          </a:xfrm>
          <a:prstGeom prst="line">
            <a:avLst/>
          </a:prstGeom>
          <a:ln w="25400">
            <a:solidFill>
              <a:schemeClr val="accent1"/>
            </a:solidFill>
            <a:tailEnd type="triangle"/>
          </a:ln>
        </p:spPr>
        <p:txBody>
          <a:bodyPr lIns="45718" tIns="45718" rIns="45718" bIns="45718"/>
          <a:lstStyle/>
          <a:p>
            <a:pPr/>
          </a:p>
        </p:txBody>
      </p:sp>
      <p:sp>
        <p:nvSpPr>
          <p:cNvPr id="843" name="Line"/>
          <p:cNvSpPr/>
          <p:nvPr/>
        </p:nvSpPr>
        <p:spPr>
          <a:xfrm flipV="1">
            <a:off x="11025008" y="3546295"/>
            <a:ext cx="1" cy="434000"/>
          </a:xfrm>
          <a:prstGeom prst="line">
            <a:avLst/>
          </a:prstGeom>
          <a:ln w="25400">
            <a:solidFill>
              <a:schemeClr val="accent1"/>
            </a:solidFill>
            <a:tailEnd type="triangle"/>
          </a:ln>
        </p:spPr>
        <p:txBody>
          <a:bodyPr lIns="45718" tIns="45718" rIns="45718" bIns="45718"/>
          <a:lstStyle/>
          <a:p>
            <a:pPr/>
          </a:p>
        </p:txBody>
      </p:sp>
      <p:pic>
        <p:nvPicPr>
          <p:cNvPr id="844" name="boldsymbol_W_h.pdf" descr="boldsymbol_W_h.pdf"/>
          <p:cNvPicPr>
            <a:picLocks noChangeAspect="1"/>
          </p:cNvPicPr>
          <p:nvPr/>
        </p:nvPicPr>
        <p:blipFill>
          <a:blip r:embed="rId12">
            <a:extLst/>
          </a:blip>
          <a:stretch>
            <a:fillRect/>
          </a:stretch>
        </p:blipFill>
        <p:spPr>
          <a:xfrm>
            <a:off x="7289547" y="2560056"/>
            <a:ext cx="419449" cy="220389"/>
          </a:xfrm>
          <a:prstGeom prst="rect">
            <a:avLst/>
          </a:prstGeom>
          <a:ln w="12700">
            <a:miter lim="400000"/>
          </a:ln>
        </p:spPr>
      </p:pic>
      <p:pic>
        <p:nvPicPr>
          <p:cNvPr id="845" name="boldsymbol_W_h.pdf" descr="boldsymbol_W_h.pdf"/>
          <p:cNvPicPr>
            <a:picLocks noChangeAspect="1"/>
          </p:cNvPicPr>
          <p:nvPr/>
        </p:nvPicPr>
        <p:blipFill>
          <a:blip r:embed="rId12">
            <a:extLst/>
          </a:blip>
          <a:stretch>
            <a:fillRect/>
          </a:stretch>
        </p:blipFill>
        <p:spPr>
          <a:xfrm>
            <a:off x="8497809" y="2576971"/>
            <a:ext cx="419450" cy="220389"/>
          </a:xfrm>
          <a:prstGeom prst="rect">
            <a:avLst/>
          </a:prstGeom>
          <a:ln w="12700">
            <a:miter lim="400000"/>
          </a:ln>
        </p:spPr>
      </p:pic>
      <p:pic>
        <p:nvPicPr>
          <p:cNvPr id="846" name="boldsymbol_W_h.pdf" descr="boldsymbol_W_h.pdf"/>
          <p:cNvPicPr>
            <a:picLocks noChangeAspect="1"/>
          </p:cNvPicPr>
          <p:nvPr/>
        </p:nvPicPr>
        <p:blipFill>
          <a:blip r:embed="rId12">
            <a:extLst/>
          </a:blip>
          <a:stretch>
            <a:fillRect/>
          </a:stretch>
        </p:blipFill>
        <p:spPr>
          <a:xfrm>
            <a:off x="9876236" y="2593341"/>
            <a:ext cx="419449" cy="220389"/>
          </a:xfrm>
          <a:prstGeom prst="rect">
            <a:avLst/>
          </a:prstGeom>
          <a:ln w="12700">
            <a:miter lim="400000"/>
          </a:ln>
        </p:spPr>
      </p:pic>
      <p:pic>
        <p:nvPicPr>
          <p:cNvPr id="847" name="boldsymbol_e_1.pdf" descr="boldsymbol_e_1.pdf"/>
          <p:cNvPicPr>
            <a:picLocks noChangeAspect="1"/>
          </p:cNvPicPr>
          <p:nvPr/>
        </p:nvPicPr>
        <p:blipFill>
          <a:blip r:embed="rId13">
            <a:extLst/>
          </a:blip>
          <a:stretch>
            <a:fillRect/>
          </a:stretch>
        </p:blipFill>
        <p:spPr>
          <a:xfrm>
            <a:off x="6383125" y="4439108"/>
            <a:ext cx="297045" cy="220389"/>
          </a:xfrm>
          <a:prstGeom prst="rect">
            <a:avLst/>
          </a:prstGeom>
          <a:ln w="12700">
            <a:miter lim="400000"/>
          </a:ln>
        </p:spPr>
      </p:pic>
      <p:pic>
        <p:nvPicPr>
          <p:cNvPr id="848" name="boldsymbol_e_2.pdf" descr="boldsymbol_e_2.pdf"/>
          <p:cNvPicPr>
            <a:picLocks noChangeAspect="1"/>
          </p:cNvPicPr>
          <p:nvPr/>
        </p:nvPicPr>
        <p:blipFill>
          <a:blip r:embed="rId14">
            <a:extLst/>
          </a:blip>
          <a:stretch>
            <a:fillRect/>
          </a:stretch>
        </p:blipFill>
        <p:spPr>
          <a:xfrm>
            <a:off x="7630026" y="4436179"/>
            <a:ext cx="335293" cy="240993"/>
          </a:xfrm>
          <a:prstGeom prst="rect">
            <a:avLst/>
          </a:prstGeom>
          <a:ln w="12700">
            <a:miter lim="400000"/>
          </a:ln>
        </p:spPr>
      </p:pic>
      <p:pic>
        <p:nvPicPr>
          <p:cNvPr id="849" name="boldsymbol_e_3.pdf" descr="boldsymbol_e_3.pdf"/>
          <p:cNvPicPr>
            <a:picLocks noChangeAspect="1"/>
          </p:cNvPicPr>
          <p:nvPr/>
        </p:nvPicPr>
        <p:blipFill>
          <a:blip r:embed="rId15">
            <a:extLst/>
          </a:blip>
          <a:stretch>
            <a:fillRect/>
          </a:stretch>
        </p:blipFill>
        <p:spPr>
          <a:xfrm>
            <a:off x="8978120" y="4436809"/>
            <a:ext cx="335293" cy="240992"/>
          </a:xfrm>
          <a:prstGeom prst="rect">
            <a:avLst/>
          </a:prstGeom>
          <a:ln w="12700">
            <a:miter lim="400000"/>
          </a:ln>
        </p:spPr>
      </p:pic>
      <p:pic>
        <p:nvPicPr>
          <p:cNvPr id="850" name="boldsymbol_e_4.pdf" descr="boldsymbol_e_4.pdf"/>
          <p:cNvPicPr>
            <a:picLocks noChangeAspect="1"/>
          </p:cNvPicPr>
          <p:nvPr/>
        </p:nvPicPr>
        <p:blipFill>
          <a:blip r:embed="rId16">
            <a:extLst/>
          </a:blip>
          <a:stretch>
            <a:fillRect/>
          </a:stretch>
        </p:blipFill>
        <p:spPr>
          <a:xfrm>
            <a:off x="10452699" y="4426514"/>
            <a:ext cx="335294" cy="240993"/>
          </a:xfrm>
          <a:prstGeom prst="rect">
            <a:avLst/>
          </a:prstGeom>
          <a:ln w="12700">
            <a:miter lim="400000"/>
          </a:ln>
        </p:spPr>
      </p:pic>
      <p:pic>
        <p:nvPicPr>
          <p:cNvPr id="851" name="boldsymbol_W_e.pdf" descr="boldsymbol_W_e.pdf"/>
          <p:cNvPicPr>
            <a:picLocks noChangeAspect="1"/>
          </p:cNvPicPr>
          <p:nvPr/>
        </p:nvPicPr>
        <p:blipFill>
          <a:blip r:embed="rId17">
            <a:extLst/>
          </a:blip>
          <a:stretch>
            <a:fillRect/>
          </a:stretch>
        </p:blipFill>
        <p:spPr>
          <a:xfrm>
            <a:off x="7201005" y="3602173"/>
            <a:ext cx="423334" cy="234346"/>
          </a:xfrm>
          <a:prstGeom prst="rect">
            <a:avLst/>
          </a:prstGeom>
          <a:ln w="12700">
            <a:miter lim="400000"/>
          </a:ln>
        </p:spPr>
      </p:pic>
      <p:pic>
        <p:nvPicPr>
          <p:cNvPr id="852" name="boldsymbol_W_e.pdf" descr="boldsymbol_W_e.pdf"/>
          <p:cNvPicPr>
            <a:picLocks noChangeAspect="1"/>
          </p:cNvPicPr>
          <p:nvPr/>
        </p:nvPicPr>
        <p:blipFill>
          <a:blip r:embed="rId17">
            <a:extLst/>
          </a:blip>
          <a:stretch>
            <a:fillRect/>
          </a:stretch>
        </p:blipFill>
        <p:spPr>
          <a:xfrm>
            <a:off x="8355410" y="3646122"/>
            <a:ext cx="423335" cy="234346"/>
          </a:xfrm>
          <a:prstGeom prst="rect">
            <a:avLst/>
          </a:prstGeom>
          <a:ln w="12700">
            <a:miter lim="400000"/>
          </a:ln>
        </p:spPr>
      </p:pic>
      <p:pic>
        <p:nvPicPr>
          <p:cNvPr id="853" name="boldsymbol_W_e.pdf" descr="boldsymbol_W_e.pdf"/>
          <p:cNvPicPr>
            <a:picLocks noChangeAspect="1"/>
          </p:cNvPicPr>
          <p:nvPr/>
        </p:nvPicPr>
        <p:blipFill>
          <a:blip r:embed="rId17">
            <a:extLst/>
          </a:blip>
          <a:stretch>
            <a:fillRect/>
          </a:stretch>
        </p:blipFill>
        <p:spPr>
          <a:xfrm>
            <a:off x="9777089" y="3646122"/>
            <a:ext cx="423334" cy="234346"/>
          </a:xfrm>
          <a:prstGeom prst="rect">
            <a:avLst/>
          </a:prstGeom>
          <a:ln w="12700">
            <a:miter lim="400000"/>
          </a:ln>
        </p:spPr>
      </p:pic>
      <p:pic>
        <p:nvPicPr>
          <p:cNvPr id="854" name="boldsymbol_W_e.pdf" descr="boldsymbol_W_e.pdf"/>
          <p:cNvPicPr>
            <a:picLocks noChangeAspect="1"/>
          </p:cNvPicPr>
          <p:nvPr/>
        </p:nvPicPr>
        <p:blipFill>
          <a:blip r:embed="rId17">
            <a:extLst/>
          </a:blip>
          <a:stretch>
            <a:fillRect/>
          </a:stretch>
        </p:blipFill>
        <p:spPr>
          <a:xfrm>
            <a:off x="11206475" y="3663308"/>
            <a:ext cx="423335" cy="234346"/>
          </a:xfrm>
          <a:prstGeom prst="rect">
            <a:avLst/>
          </a:prstGeom>
          <a:ln w="12700">
            <a:miter lim="400000"/>
          </a:ln>
        </p:spPr>
      </p:pic>
      <p:pic>
        <p:nvPicPr>
          <p:cNvPr id="855" name="hat.pdf" descr="hat.pdf"/>
          <p:cNvPicPr>
            <a:picLocks noChangeAspect="1"/>
          </p:cNvPicPr>
          <p:nvPr/>
        </p:nvPicPr>
        <p:blipFill>
          <a:blip r:embed="rId18">
            <a:extLst/>
          </a:blip>
          <a:stretch>
            <a:fillRect/>
          </a:stretch>
        </p:blipFill>
        <p:spPr>
          <a:xfrm>
            <a:off x="10983990" y="1436351"/>
            <a:ext cx="139701" cy="88901"/>
          </a:xfrm>
          <a:prstGeom prst="rect">
            <a:avLst/>
          </a:prstGeom>
          <a:ln w="12700">
            <a:miter lim="400000"/>
          </a:ln>
        </p:spPr>
      </p:pic>
      <p:sp>
        <p:nvSpPr>
          <p:cNvPr id="856" name="Rounded Rectangle"/>
          <p:cNvSpPr/>
          <p:nvPr/>
        </p:nvSpPr>
        <p:spPr>
          <a:xfrm rot="16200000">
            <a:off x="5348835" y="276329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857" name="Oval"/>
          <p:cNvSpPr/>
          <p:nvPr/>
        </p:nvSpPr>
        <p:spPr>
          <a:xfrm>
            <a:off x="5783354" y="2579369"/>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858" name="Oval"/>
          <p:cNvSpPr/>
          <p:nvPr/>
        </p:nvSpPr>
        <p:spPr>
          <a:xfrm>
            <a:off x="5790376" y="288340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859" name="Oval"/>
          <p:cNvSpPr/>
          <p:nvPr/>
        </p:nvSpPr>
        <p:spPr>
          <a:xfrm>
            <a:off x="5790376" y="3186424"/>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860" name="Line"/>
          <p:cNvSpPr/>
          <p:nvPr/>
        </p:nvSpPr>
        <p:spPr>
          <a:xfrm>
            <a:off x="6050975" y="2886813"/>
            <a:ext cx="769974" cy="1"/>
          </a:xfrm>
          <a:prstGeom prst="line">
            <a:avLst/>
          </a:prstGeom>
          <a:ln w="25400">
            <a:solidFill>
              <a:schemeClr val="accent1"/>
            </a:solidFill>
            <a:tailEnd type="triangle"/>
          </a:ln>
        </p:spPr>
        <p:txBody>
          <a:bodyPr lIns="45718" tIns="45718" rIns="45718" bIns="45718"/>
          <a:lstStyle/>
          <a:p>
            <a:pPr/>
          </a:p>
        </p:txBody>
      </p:sp>
      <p:pic>
        <p:nvPicPr>
          <p:cNvPr id="861" name="Image" descr="Image"/>
          <p:cNvPicPr>
            <a:picLocks noChangeAspect="1"/>
          </p:cNvPicPr>
          <p:nvPr/>
        </p:nvPicPr>
        <p:blipFill>
          <a:blip r:embed="rId19">
            <a:extLst/>
          </a:blip>
          <a:stretch>
            <a:fillRect/>
          </a:stretch>
        </p:blipFill>
        <p:spPr>
          <a:xfrm>
            <a:off x="5725085" y="2005346"/>
            <a:ext cx="285602" cy="261122"/>
          </a:xfrm>
          <a:prstGeom prst="rect">
            <a:avLst/>
          </a:prstGeom>
          <a:ln w="12700">
            <a:miter lim="400000"/>
          </a:ln>
        </p:spPr>
      </p:pic>
      <p:pic>
        <p:nvPicPr>
          <p:cNvPr id="862" name="h_t_=_sigma_left.pdf" descr="h_t_=_sigma_left.pdf"/>
          <p:cNvPicPr>
            <a:picLocks noChangeAspect="1"/>
          </p:cNvPicPr>
          <p:nvPr/>
        </p:nvPicPr>
        <p:blipFill>
          <a:blip r:embed="rId20">
            <a:extLst/>
          </a:blip>
          <a:stretch>
            <a:fillRect/>
          </a:stretch>
        </p:blipFill>
        <p:spPr>
          <a:xfrm>
            <a:off x="915060" y="1885558"/>
            <a:ext cx="2944004" cy="240992"/>
          </a:xfrm>
          <a:prstGeom prst="rect">
            <a:avLst/>
          </a:prstGeom>
          <a:ln w="12700">
            <a:miter lim="400000"/>
          </a:ln>
        </p:spPr>
      </p:pic>
      <p:pic>
        <p:nvPicPr>
          <p:cNvPr id="863" name="hat_y_t_=_operat.pdf" descr="hat_y_t_=_operat.pdf"/>
          <p:cNvPicPr>
            <a:picLocks noChangeAspect="1"/>
          </p:cNvPicPr>
          <p:nvPr/>
        </p:nvPicPr>
        <p:blipFill>
          <a:blip r:embed="rId21">
            <a:extLst/>
          </a:blip>
          <a:stretch>
            <a:fillRect/>
          </a:stretch>
        </p:blipFill>
        <p:spPr>
          <a:xfrm>
            <a:off x="912878" y="1260428"/>
            <a:ext cx="3200256" cy="287289"/>
          </a:xfrm>
          <a:prstGeom prst="rect">
            <a:avLst/>
          </a:prstGeom>
          <a:ln w="12700">
            <a:miter lim="400000"/>
          </a:ln>
        </p:spPr>
      </p:pic>
      <p:sp>
        <p:nvSpPr>
          <p:cNvPr id="864" name="Line"/>
          <p:cNvSpPr/>
          <p:nvPr/>
        </p:nvSpPr>
        <p:spPr>
          <a:xfrm flipV="1">
            <a:off x="2323562" y="2211401"/>
            <a:ext cx="1" cy="528683"/>
          </a:xfrm>
          <a:prstGeom prst="line">
            <a:avLst/>
          </a:prstGeom>
          <a:ln w="25400">
            <a:solidFill>
              <a:srgbClr val="FF2600"/>
            </a:solidFill>
            <a:tailEnd type="triangle"/>
          </a:ln>
        </p:spPr>
        <p:txBody>
          <a:bodyPr lIns="45718" tIns="45718" rIns="45718" bIns="45718"/>
          <a:lstStyle/>
          <a:p>
            <a:pPr/>
          </a:p>
        </p:txBody>
      </p:sp>
      <p:sp>
        <p:nvSpPr>
          <p:cNvPr id="865" name="depends on Wh, needs multivariate chain rule"/>
          <p:cNvSpPr txBox="1"/>
          <p:nvPr/>
        </p:nvSpPr>
        <p:spPr>
          <a:xfrm>
            <a:off x="437810" y="2824035"/>
            <a:ext cx="508355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depends on Wh, needs multivariate chain rule</a:t>
            </a:r>
          </a:p>
        </p:txBody>
      </p:sp>
      <p:pic>
        <p:nvPicPr>
          <p:cNvPr id="866" name="Image" descr="Image"/>
          <p:cNvPicPr>
            <a:picLocks noChangeAspect="1"/>
          </p:cNvPicPr>
          <p:nvPr/>
        </p:nvPicPr>
        <p:blipFill>
          <a:blip r:embed="rId22">
            <a:extLst/>
          </a:blip>
          <a:stretch>
            <a:fillRect/>
          </a:stretch>
        </p:blipFill>
        <p:spPr>
          <a:xfrm>
            <a:off x="721484" y="3388535"/>
            <a:ext cx="3652211" cy="1137681"/>
          </a:xfrm>
          <a:prstGeom prst="rect">
            <a:avLst/>
          </a:prstGeom>
          <a:ln w="12700">
            <a:miter lim="400000"/>
          </a:ln>
        </p:spPr>
      </p:pic>
      <p:sp>
        <p:nvSpPr>
          <p:cNvPr id="867" name="Rectangle"/>
          <p:cNvSpPr/>
          <p:nvPr/>
        </p:nvSpPr>
        <p:spPr>
          <a:xfrm>
            <a:off x="1288307" y="3993808"/>
            <a:ext cx="4251486" cy="957698"/>
          </a:xfrm>
          <a:prstGeom prst="rect">
            <a:avLst/>
          </a:prstGeom>
          <a:solidFill>
            <a:srgbClr val="FFFFFF"/>
          </a:solidFill>
          <a:ln w="12700">
            <a:miter lim="400000"/>
          </a:ln>
        </p:spPr>
        <p:txBody>
          <a:bodyPr lIns="45718" tIns="45718" rIns="45718" bIns="45718" anchor="ctr"/>
          <a:lstStyle/>
          <a:p>
            <a:pPr/>
          </a:p>
        </p:txBody>
      </p:sp>
      <p:pic>
        <p:nvPicPr>
          <p:cNvPr id="868" name="Image" descr="Image"/>
          <p:cNvPicPr>
            <a:picLocks noChangeAspect="1"/>
          </p:cNvPicPr>
          <p:nvPr/>
        </p:nvPicPr>
        <p:blipFill>
          <a:blip r:embed="rId23">
            <a:extLst/>
          </a:blip>
          <a:stretch>
            <a:fillRect/>
          </a:stretch>
        </p:blipFill>
        <p:spPr>
          <a:xfrm>
            <a:off x="922298" y="4003356"/>
            <a:ext cx="6092321" cy="2462148"/>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2" name="Vanishing gradient problem in RN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Vanishing gradient problem in RNN</a:t>
            </a:r>
          </a:p>
        </p:txBody>
      </p:sp>
      <p:sp>
        <p:nvSpPr>
          <p:cNvPr id="873" name="Rounded Rectangle"/>
          <p:cNvSpPr/>
          <p:nvPr/>
        </p:nvSpPr>
        <p:spPr>
          <a:xfrm rot="16200000">
            <a:off x="6820486" y="5014614"/>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874" name="Oval"/>
          <p:cNvSpPr/>
          <p:nvPr/>
        </p:nvSpPr>
        <p:spPr>
          <a:xfrm>
            <a:off x="7255005" y="4830691"/>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875" name="Oval"/>
          <p:cNvSpPr/>
          <p:nvPr/>
        </p:nvSpPr>
        <p:spPr>
          <a:xfrm>
            <a:off x="7262027" y="5134730"/>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876" name="Oval"/>
          <p:cNvSpPr/>
          <p:nvPr/>
        </p:nvSpPr>
        <p:spPr>
          <a:xfrm>
            <a:off x="7262027" y="5437746"/>
            <a:ext cx="200001" cy="215592"/>
          </a:xfrm>
          <a:prstGeom prst="ellipse">
            <a:avLst/>
          </a:prstGeom>
          <a:solidFill>
            <a:srgbClr val="FF2600"/>
          </a:solidFill>
          <a:ln w="25400">
            <a:solidFill>
              <a:srgbClr val="941100"/>
            </a:solidFill>
          </a:ln>
        </p:spPr>
        <p:txBody>
          <a:bodyPr lIns="45718" tIns="45718" rIns="45718" bIns="45718" anchor="ctr"/>
          <a:lstStyle/>
          <a:p>
            <a:pPr/>
          </a:p>
        </p:txBody>
      </p:sp>
      <p:pic>
        <p:nvPicPr>
          <p:cNvPr id="877" name="hat.pdf" descr="hat.pdf"/>
          <p:cNvPicPr>
            <a:picLocks noChangeAspect="1"/>
          </p:cNvPicPr>
          <p:nvPr/>
        </p:nvPicPr>
        <p:blipFill>
          <a:blip r:embed="rId3">
            <a:extLst/>
          </a:blip>
          <a:srcRect l="0" t="0" r="24401" b="0"/>
          <a:stretch>
            <a:fillRect/>
          </a:stretch>
        </p:blipFill>
        <p:spPr>
          <a:xfrm>
            <a:off x="7369293" y="3614947"/>
            <a:ext cx="105612" cy="88901"/>
          </a:xfrm>
          <a:prstGeom prst="rect">
            <a:avLst/>
          </a:prstGeom>
          <a:ln w="12700">
            <a:miter lim="400000"/>
          </a:ln>
        </p:spPr>
      </p:pic>
      <p:sp>
        <p:nvSpPr>
          <p:cNvPr id="878" name="Rectangle"/>
          <p:cNvSpPr/>
          <p:nvPr/>
        </p:nvSpPr>
        <p:spPr>
          <a:xfrm>
            <a:off x="8251369" y="4380665"/>
            <a:ext cx="510663" cy="304036"/>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879" name="Rectangle"/>
          <p:cNvSpPr/>
          <p:nvPr/>
        </p:nvSpPr>
        <p:spPr>
          <a:xfrm>
            <a:off x="10099860" y="4012730"/>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880" name="Rectangle"/>
          <p:cNvSpPr/>
          <p:nvPr/>
        </p:nvSpPr>
        <p:spPr>
          <a:xfrm>
            <a:off x="8505752" y="4012730"/>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881" name="Line"/>
          <p:cNvSpPr/>
          <p:nvPr/>
        </p:nvSpPr>
        <p:spPr>
          <a:xfrm flipV="1">
            <a:off x="7355041" y="4134531"/>
            <a:ext cx="1" cy="528682"/>
          </a:xfrm>
          <a:prstGeom prst="line">
            <a:avLst/>
          </a:prstGeom>
          <a:ln w="25400">
            <a:solidFill>
              <a:schemeClr val="accent1"/>
            </a:solidFill>
            <a:tailEnd type="triangle"/>
          </a:ln>
        </p:spPr>
        <p:txBody>
          <a:bodyPr lIns="45718" tIns="45718" rIns="45718" bIns="45718"/>
          <a:lstStyle/>
          <a:p>
            <a:pPr/>
          </a:p>
        </p:txBody>
      </p:sp>
      <p:sp>
        <p:nvSpPr>
          <p:cNvPr id="882" name="Line"/>
          <p:cNvSpPr/>
          <p:nvPr/>
        </p:nvSpPr>
        <p:spPr>
          <a:xfrm flipV="1">
            <a:off x="8595471" y="4134531"/>
            <a:ext cx="1" cy="528682"/>
          </a:xfrm>
          <a:prstGeom prst="line">
            <a:avLst/>
          </a:prstGeom>
          <a:ln w="25400">
            <a:solidFill>
              <a:schemeClr val="accent1"/>
            </a:solidFill>
            <a:tailEnd type="triangle"/>
          </a:ln>
        </p:spPr>
        <p:txBody>
          <a:bodyPr lIns="45718" tIns="45718" rIns="45718" bIns="45718"/>
          <a:lstStyle/>
          <a:p>
            <a:pPr/>
          </a:p>
        </p:txBody>
      </p:sp>
      <p:sp>
        <p:nvSpPr>
          <p:cNvPr id="883" name="Line"/>
          <p:cNvSpPr/>
          <p:nvPr/>
        </p:nvSpPr>
        <p:spPr>
          <a:xfrm flipV="1">
            <a:off x="9941694" y="4134531"/>
            <a:ext cx="1" cy="528682"/>
          </a:xfrm>
          <a:prstGeom prst="line">
            <a:avLst/>
          </a:prstGeom>
          <a:ln w="25400">
            <a:solidFill>
              <a:schemeClr val="accent1"/>
            </a:solidFill>
            <a:tailEnd type="triangle"/>
          </a:ln>
        </p:spPr>
        <p:txBody>
          <a:bodyPr lIns="45718" tIns="45718" rIns="45718" bIns="45718"/>
          <a:lstStyle/>
          <a:p>
            <a:pPr/>
          </a:p>
        </p:txBody>
      </p:sp>
      <p:sp>
        <p:nvSpPr>
          <p:cNvPr id="884" name="Line"/>
          <p:cNvSpPr/>
          <p:nvPr/>
        </p:nvSpPr>
        <p:spPr>
          <a:xfrm flipV="1">
            <a:off x="11383094" y="4134531"/>
            <a:ext cx="1" cy="528682"/>
          </a:xfrm>
          <a:prstGeom prst="line">
            <a:avLst/>
          </a:prstGeom>
          <a:ln w="25400">
            <a:solidFill>
              <a:schemeClr val="accent1"/>
            </a:solidFill>
            <a:tailEnd type="triangle"/>
          </a:ln>
        </p:spPr>
        <p:txBody>
          <a:bodyPr lIns="45718" tIns="45718" rIns="45718" bIns="45718"/>
          <a:lstStyle/>
          <a:p>
            <a:pPr/>
          </a:p>
        </p:txBody>
      </p:sp>
      <p:sp>
        <p:nvSpPr>
          <p:cNvPr id="885" name="Line"/>
          <p:cNvSpPr/>
          <p:nvPr/>
        </p:nvSpPr>
        <p:spPr>
          <a:xfrm>
            <a:off x="7542403" y="5151466"/>
            <a:ext cx="769975" cy="1"/>
          </a:xfrm>
          <a:prstGeom prst="line">
            <a:avLst/>
          </a:prstGeom>
          <a:ln w="25400">
            <a:solidFill>
              <a:schemeClr val="accent1"/>
            </a:solidFill>
            <a:tailEnd type="triangle"/>
          </a:ln>
        </p:spPr>
        <p:txBody>
          <a:bodyPr lIns="45718" tIns="45718" rIns="45718" bIns="45718"/>
          <a:lstStyle/>
          <a:p>
            <a:pPr/>
          </a:p>
        </p:txBody>
      </p:sp>
      <p:sp>
        <p:nvSpPr>
          <p:cNvPr id="886" name="Line"/>
          <p:cNvSpPr/>
          <p:nvPr/>
        </p:nvSpPr>
        <p:spPr>
          <a:xfrm>
            <a:off x="8782074" y="5151466"/>
            <a:ext cx="869974" cy="1"/>
          </a:xfrm>
          <a:prstGeom prst="line">
            <a:avLst/>
          </a:prstGeom>
          <a:ln w="25400">
            <a:solidFill>
              <a:schemeClr val="accent1"/>
            </a:solidFill>
            <a:tailEnd type="triangle"/>
          </a:ln>
        </p:spPr>
        <p:txBody>
          <a:bodyPr lIns="45718" tIns="45718" rIns="45718" bIns="45718"/>
          <a:lstStyle/>
          <a:p>
            <a:pPr/>
          </a:p>
        </p:txBody>
      </p:sp>
      <p:sp>
        <p:nvSpPr>
          <p:cNvPr id="887" name="Line"/>
          <p:cNvSpPr/>
          <p:nvPr/>
        </p:nvSpPr>
        <p:spPr>
          <a:xfrm>
            <a:off x="10124758" y="5151466"/>
            <a:ext cx="1070939" cy="1"/>
          </a:xfrm>
          <a:prstGeom prst="line">
            <a:avLst/>
          </a:prstGeom>
          <a:ln w="25400">
            <a:solidFill>
              <a:schemeClr val="accent1"/>
            </a:solidFill>
            <a:tailEnd type="triangle"/>
          </a:ln>
        </p:spPr>
        <p:txBody>
          <a:bodyPr lIns="45718" tIns="45718" rIns="45718" bIns="45718"/>
          <a:lstStyle/>
          <a:p>
            <a:pPr/>
          </a:p>
        </p:txBody>
      </p:sp>
      <p:pic>
        <p:nvPicPr>
          <p:cNvPr id="888" name="boldsymbol_h_1.pdf" descr="boldsymbol_h_1.pdf"/>
          <p:cNvPicPr>
            <a:picLocks noChangeAspect="1"/>
          </p:cNvPicPr>
          <p:nvPr/>
        </p:nvPicPr>
        <p:blipFill>
          <a:blip r:embed="rId4">
            <a:extLst/>
          </a:blip>
          <a:stretch>
            <a:fillRect/>
          </a:stretch>
        </p:blipFill>
        <p:spPr>
          <a:xfrm>
            <a:off x="6812428" y="4271487"/>
            <a:ext cx="241050" cy="220389"/>
          </a:xfrm>
          <a:prstGeom prst="rect">
            <a:avLst/>
          </a:prstGeom>
          <a:ln w="12700">
            <a:miter lim="400000"/>
          </a:ln>
        </p:spPr>
      </p:pic>
      <p:pic>
        <p:nvPicPr>
          <p:cNvPr id="889" name="boldsymbol_h_2.pdf" descr="boldsymbol_h_2.pdf"/>
          <p:cNvPicPr>
            <a:picLocks noChangeAspect="1"/>
          </p:cNvPicPr>
          <p:nvPr/>
        </p:nvPicPr>
        <p:blipFill>
          <a:blip r:embed="rId5">
            <a:extLst/>
          </a:blip>
          <a:stretch>
            <a:fillRect/>
          </a:stretch>
        </p:blipFill>
        <p:spPr>
          <a:xfrm>
            <a:off x="8153142" y="4270863"/>
            <a:ext cx="249341" cy="221637"/>
          </a:xfrm>
          <a:prstGeom prst="rect">
            <a:avLst/>
          </a:prstGeom>
          <a:ln w="12700">
            <a:miter lim="400000"/>
          </a:ln>
        </p:spPr>
      </p:pic>
      <p:pic>
        <p:nvPicPr>
          <p:cNvPr id="890" name="boldsymbol_h_3.pdf" descr="boldsymbol_h_3.pdf"/>
          <p:cNvPicPr>
            <a:picLocks noChangeAspect="1"/>
          </p:cNvPicPr>
          <p:nvPr/>
        </p:nvPicPr>
        <p:blipFill>
          <a:blip r:embed="rId6">
            <a:extLst/>
          </a:blip>
          <a:stretch>
            <a:fillRect/>
          </a:stretch>
        </p:blipFill>
        <p:spPr>
          <a:xfrm>
            <a:off x="9464541" y="4257099"/>
            <a:ext cx="252458" cy="224407"/>
          </a:xfrm>
          <a:prstGeom prst="rect">
            <a:avLst/>
          </a:prstGeom>
          <a:ln w="12700">
            <a:miter lim="400000"/>
          </a:ln>
        </p:spPr>
      </p:pic>
      <p:pic>
        <p:nvPicPr>
          <p:cNvPr id="891" name="boldsymbol_h_4.pdf" descr="boldsymbol_h_4.pdf"/>
          <p:cNvPicPr>
            <a:picLocks noChangeAspect="1"/>
          </p:cNvPicPr>
          <p:nvPr/>
        </p:nvPicPr>
        <p:blipFill>
          <a:blip r:embed="rId7">
            <a:extLst/>
          </a:blip>
          <a:stretch>
            <a:fillRect/>
          </a:stretch>
        </p:blipFill>
        <p:spPr>
          <a:xfrm>
            <a:off x="10926851" y="4240315"/>
            <a:ext cx="298284" cy="257975"/>
          </a:xfrm>
          <a:prstGeom prst="rect">
            <a:avLst/>
          </a:prstGeom>
          <a:ln w="12700">
            <a:miter lim="400000"/>
          </a:ln>
        </p:spPr>
      </p:pic>
      <p:pic>
        <p:nvPicPr>
          <p:cNvPr id="892" name="y_1.pdf" descr="y_1.pdf"/>
          <p:cNvPicPr>
            <a:picLocks noChangeAspect="1"/>
          </p:cNvPicPr>
          <p:nvPr/>
        </p:nvPicPr>
        <p:blipFill>
          <a:blip r:embed="rId8">
            <a:extLst/>
          </a:blip>
          <a:stretch>
            <a:fillRect/>
          </a:stretch>
        </p:blipFill>
        <p:spPr>
          <a:xfrm>
            <a:off x="7287738" y="3776217"/>
            <a:ext cx="280509" cy="224407"/>
          </a:xfrm>
          <a:prstGeom prst="rect">
            <a:avLst/>
          </a:prstGeom>
          <a:ln w="12700">
            <a:miter lim="400000"/>
          </a:ln>
        </p:spPr>
      </p:pic>
      <p:pic>
        <p:nvPicPr>
          <p:cNvPr id="893" name="y_2.pdf" descr="y_2.pdf"/>
          <p:cNvPicPr>
            <a:picLocks noChangeAspect="1"/>
          </p:cNvPicPr>
          <p:nvPr/>
        </p:nvPicPr>
        <p:blipFill>
          <a:blip r:embed="rId9">
            <a:extLst/>
          </a:blip>
          <a:stretch>
            <a:fillRect/>
          </a:stretch>
        </p:blipFill>
        <p:spPr>
          <a:xfrm>
            <a:off x="8510347" y="3776958"/>
            <a:ext cx="278655" cy="222924"/>
          </a:xfrm>
          <a:prstGeom prst="rect">
            <a:avLst/>
          </a:prstGeom>
          <a:ln w="12700">
            <a:miter lim="400000"/>
          </a:ln>
        </p:spPr>
      </p:pic>
      <p:pic>
        <p:nvPicPr>
          <p:cNvPr id="894" name="y_3.pdf" descr="y_3.pdf"/>
          <p:cNvPicPr>
            <a:picLocks noChangeAspect="1"/>
          </p:cNvPicPr>
          <p:nvPr/>
        </p:nvPicPr>
        <p:blipFill>
          <a:blip r:embed="rId10">
            <a:extLst/>
          </a:blip>
          <a:stretch>
            <a:fillRect/>
          </a:stretch>
        </p:blipFill>
        <p:spPr>
          <a:xfrm>
            <a:off x="9881044" y="3775476"/>
            <a:ext cx="289859" cy="224407"/>
          </a:xfrm>
          <a:prstGeom prst="rect">
            <a:avLst/>
          </a:prstGeom>
          <a:ln w="12700">
            <a:miter lim="400000"/>
          </a:ln>
        </p:spPr>
      </p:pic>
      <p:pic>
        <p:nvPicPr>
          <p:cNvPr id="895" name="y_4.pdf" descr="y_4.pdf"/>
          <p:cNvPicPr>
            <a:picLocks noChangeAspect="1"/>
          </p:cNvPicPr>
          <p:nvPr/>
        </p:nvPicPr>
        <p:blipFill>
          <a:blip r:embed="rId11">
            <a:extLst/>
          </a:blip>
          <a:stretch>
            <a:fillRect/>
          </a:stretch>
        </p:blipFill>
        <p:spPr>
          <a:xfrm>
            <a:off x="11274168" y="3796709"/>
            <a:ext cx="311281" cy="240993"/>
          </a:xfrm>
          <a:prstGeom prst="rect">
            <a:avLst/>
          </a:prstGeom>
          <a:ln w="12700">
            <a:miter lim="400000"/>
          </a:ln>
        </p:spPr>
      </p:pic>
      <p:sp>
        <p:nvSpPr>
          <p:cNvPr id="896" name="Rounded Rectangle"/>
          <p:cNvSpPr/>
          <p:nvPr/>
        </p:nvSpPr>
        <p:spPr>
          <a:xfrm rot="16200000">
            <a:off x="8053791" y="4985980"/>
            <a:ext cx="1069039"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897" name="Oval"/>
          <p:cNvSpPr/>
          <p:nvPr/>
        </p:nvSpPr>
        <p:spPr>
          <a:xfrm>
            <a:off x="8488310" y="4802058"/>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898" name="Oval"/>
          <p:cNvSpPr/>
          <p:nvPr/>
        </p:nvSpPr>
        <p:spPr>
          <a:xfrm>
            <a:off x="8495332" y="5106097"/>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899" name="Oval"/>
          <p:cNvSpPr/>
          <p:nvPr/>
        </p:nvSpPr>
        <p:spPr>
          <a:xfrm>
            <a:off x="8495332" y="5409112"/>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900" name="Rounded Rectangle"/>
          <p:cNvSpPr/>
          <p:nvPr/>
        </p:nvSpPr>
        <p:spPr>
          <a:xfrm rot="16200000">
            <a:off x="9407175" y="4985980"/>
            <a:ext cx="1069039" cy="413110"/>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901" name="Oval"/>
          <p:cNvSpPr/>
          <p:nvPr/>
        </p:nvSpPr>
        <p:spPr>
          <a:xfrm>
            <a:off x="9841694" y="4802058"/>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902" name="Oval"/>
          <p:cNvSpPr/>
          <p:nvPr/>
        </p:nvSpPr>
        <p:spPr>
          <a:xfrm>
            <a:off x="9848716" y="5106097"/>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903" name="Oval"/>
          <p:cNvSpPr/>
          <p:nvPr/>
        </p:nvSpPr>
        <p:spPr>
          <a:xfrm>
            <a:off x="9848716" y="5409112"/>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904" name="Rounded Rectangle"/>
          <p:cNvSpPr/>
          <p:nvPr/>
        </p:nvSpPr>
        <p:spPr>
          <a:xfrm rot="16200000">
            <a:off x="10848575" y="4984317"/>
            <a:ext cx="1069040"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905" name="Oval"/>
          <p:cNvSpPr/>
          <p:nvPr/>
        </p:nvSpPr>
        <p:spPr>
          <a:xfrm>
            <a:off x="11283095" y="480039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906" name="Oval"/>
          <p:cNvSpPr/>
          <p:nvPr/>
        </p:nvSpPr>
        <p:spPr>
          <a:xfrm>
            <a:off x="11290117" y="5104434"/>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907" name="Oval"/>
          <p:cNvSpPr/>
          <p:nvPr/>
        </p:nvSpPr>
        <p:spPr>
          <a:xfrm>
            <a:off x="11290117" y="5407449"/>
            <a:ext cx="200001" cy="215592"/>
          </a:xfrm>
          <a:prstGeom prst="ellipse">
            <a:avLst/>
          </a:prstGeom>
          <a:solidFill>
            <a:srgbClr val="FF2600"/>
          </a:solidFill>
          <a:ln w="25400">
            <a:solidFill>
              <a:srgbClr val="941100"/>
            </a:solidFill>
          </a:ln>
        </p:spPr>
        <p:txBody>
          <a:bodyPr lIns="45718" tIns="45718" rIns="45718" bIns="45718" anchor="ctr"/>
          <a:lstStyle/>
          <a:p>
            <a:pPr/>
          </a:p>
        </p:txBody>
      </p:sp>
      <p:pic>
        <p:nvPicPr>
          <p:cNvPr id="908" name="boldsymbol_W_h.pdf" descr="boldsymbol_W_h.pdf"/>
          <p:cNvPicPr>
            <a:picLocks noChangeAspect="1"/>
          </p:cNvPicPr>
          <p:nvPr/>
        </p:nvPicPr>
        <p:blipFill>
          <a:blip r:embed="rId12">
            <a:extLst/>
          </a:blip>
          <a:stretch>
            <a:fillRect/>
          </a:stretch>
        </p:blipFill>
        <p:spPr>
          <a:xfrm>
            <a:off x="7655981" y="4782744"/>
            <a:ext cx="419449" cy="220389"/>
          </a:xfrm>
          <a:prstGeom prst="rect">
            <a:avLst/>
          </a:prstGeom>
          <a:ln w="12700">
            <a:miter lim="400000"/>
          </a:ln>
        </p:spPr>
      </p:pic>
      <p:pic>
        <p:nvPicPr>
          <p:cNvPr id="909" name="boldsymbol_W_h.pdf" descr="boldsymbol_W_h.pdf"/>
          <p:cNvPicPr>
            <a:picLocks noChangeAspect="1"/>
          </p:cNvPicPr>
          <p:nvPr/>
        </p:nvPicPr>
        <p:blipFill>
          <a:blip r:embed="rId12">
            <a:extLst/>
          </a:blip>
          <a:stretch>
            <a:fillRect/>
          </a:stretch>
        </p:blipFill>
        <p:spPr>
          <a:xfrm>
            <a:off x="8864244" y="4799659"/>
            <a:ext cx="419449" cy="220389"/>
          </a:xfrm>
          <a:prstGeom prst="rect">
            <a:avLst/>
          </a:prstGeom>
          <a:ln w="12700">
            <a:miter lim="400000"/>
          </a:ln>
        </p:spPr>
      </p:pic>
      <p:pic>
        <p:nvPicPr>
          <p:cNvPr id="910" name="boldsymbol_W_h.pdf" descr="boldsymbol_W_h.pdf"/>
          <p:cNvPicPr>
            <a:picLocks noChangeAspect="1"/>
          </p:cNvPicPr>
          <p:nvPr/>
        </p:nvPicPr>
        <p:blipFill>
          <a:blip r:embed="rId12">
            <a:extLst/>
          </a:blip>
          <a:stretch>
            <a:fillRect/>
          </a:stretch>
        </p:blipFill>
        <p:spPr>
          <a:xfrm>
            <a:off x="10242671" y="4816029"/>
            <a:ext cx="419449" cy="220389"/>
          </a:xfrm>
          <a:prstGeom prst="rect">
            <a:avLst/>
          </a:prstGeom>
          <a:ln w="12700">
            <a:miter lim="400000"/>
          </a:ln>
        </p:spPr>
      </p:pic>
      <p:pic>
        <p:nvPicPr>
          <p:cNvPr id="911" name="hat.pdf" descr="hat.pdf"/>
          <p:cNvPicPr>
            <a:picLocks noChangeAspect="1"/>
          </p:cNvPicPr>
          <p:nvPr/>
        </p:nvPicPr>
        <p:blipFill>
          <a:blip r:embed="rId13">
            <a:extLst/>
          </a:blip>
          <a:stretch>
            <a:fillRect/>
          </a:stretch>
        </p:blipFill>
        <p:spPr>
          <a:xfrm>
            <a:off x="11350425" y="3659039"/>
            <a:ext cx="139701" cy="88901"/>
          </a:xfrm>
          <a:prstGeom prst="rect">
            <a:avLst/>
          </a:prstGeom>
          <a:ln w="12700">
            <a:miter lim="400000"/>
          </a:ln>
        </p:spPr>
      </p:pic>
      <p:pic>
        <p:nvPicPr>
          <p:cNvPr id="912" name="hat.pdf" descr="hat.pdf"/>
          <p:cNvPicPr>
            <a:picLocks noChangeAspect="1"/>
          </p:cNvPicPr>
          <p:nvPr/>
        </p:nvPicPr>
        <p:blipFill>
          <a:blip r:embed="rId14">
            <a:extLst/>
          </a:blip>
          <a:stretch>
            <a:fillRect/>
          </a:stretch>
        </p:blipFill>
        <p:spPr>
          <a:xfrm>
            <a:off x="9973803" y="3628888"/>
            <a:ext cx="139701" cy="88901"/>
          </a:xfrm>
          <a:prstGeom prst="rect">
            <a:avLst/>
          </a:prstGeom>
          <a:ln w="12700">
            <a:miter lim="400000"/>
          </a:ln>
        </p:spPr>
      </p:pic>
      <p:pic>
        <p:nvPicPr>
          <p:cNvPr id="913" name="hat.pdf" descr="hat.pdf"/>
          <p:cNvPicPr>
            <a:picLocks noChangeAspect="1"/>
          </p:cNvPicPr>
          <p:nvPr/>
        </p:nvPicPr>
        <p:blipFill>
          <a:blip r:embed="rId15">
            <a:extLst/>
          </a:blip>
          <a:stretch>
            <a:fillRect/>
          </a:stretch>
        </p:blipFill>
        <p:spPr>
          <a:xfrm>
            <a:off x="8536675" y="3663535"/>
            <a:ext cx="139701" cy="88901"/>
          </a:xfrm>
          <a:prstGeom prst="rect">
            <a:avLst/>
          </a:prstGeom>
          <a:ln w="12700">
            <a:miter lim="400000"/>
          </a:ln>
        </p:spPr>
      </p:pic>
      <p:sp>
        <p:nvSpPr>
          <p:cNvPr id="914" name="Rectangle"/>
          <p:cNvSpPr/>
          <p:nvPr/>
        </p:nvSpPr>
        <p:spPr>
          <a:xfrm>
            <a:off x="10857441" y="3556947"/>
            <a:ext cx="1125667" cy="662946"/>
          </a:xfrm>
          <a:prstGeom prst="rect">
            <a:avLst/>
          </a:prstGeom>
          <a:solidFill>
            <a:srgbClr val="0433FF">
              <a:alpha val="37312"/>
            </a:srgbClr>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15" name="Rectangle"/>
          <p:cNvSpPr/>
          <p:nvPr/>
        </p:nvSpPr>
        <p:spPr>
          <a:xfrm>
            <a:off x="11119927" y="4201210"/>
            <a:ext cx="540379" cy="1657012"/>
          </a:xfrm>
          <a:prstGeom prst="rect">
            <a:avLst/>
          </a:prstGeom>
          <a:solidFill>
            <a:srgbClr val="0433FF">
              <a:alpha val="37312"/>
            </a:srgbClr>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916" name="Arrow"/>
          <p:cNvSpPr/>
          <p:nvPr/>
        </p:nvSpPr>
        <p:spPr>
          <a:xfrm rot="10800000">
            <a:off x="7485810" y="4742505"/>
            <a:ext cx="3659926" cy="817923"/>
          </a:xfrm>
          <a:prstGeom prst="rightArrow">
            <a:avLst>
              <a:gd name="adj1" fmla="val 32000"/>
              <a:gd name="adj2" fmla="val 99374"/>
            </a:avLst>
          </a:prstGeom>
          <a:solidFill>
            <a:srgbClr val="0433FF">
              <a:alpha val="42436"/>
            </a:srgbClr>
          </a:solidFill>
          <a:ln w="12700">
            <a:miter lim="400000"/>
          </a:ln>
        </p:spPr>
        <p:txBody>
          <a:bodyPr lIns="45718" tIns="45718" rIns="45718" bIns="45718" anchor="ctr"/>
          <a:lstStyle/>
          <a:p>
            <a:pPr/>
          </a:p>
        </p:txBody>
      </p:sp>
      <p:sp>
        <p:nvSpPr>
          <p:cNvPr id="917" name="Rectangle"/>
          <p:cNvSpPr/>
          <p:nvPr/>
        </p:nvSpPr>
        <p:spPr>
          <a:xfrm>
            <a:off x="7099674" y="4546761"/>
            <a:ext cx="510663" cy="1209412"/>
          </a:xfrm>
          <a:prstGeom prst="rect">
            <a:avLst/>
          </a:prstGeom>
          <a:solidFill>
            <a:srgbClr val="0433FF">
              <a:alpha val="37312"/>
            </a:srgbClr>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pic>
        <p:nvPicPr>
          <p:cNvPr id="918" name="Image" descr="Image"/>
          <p:cNvPicPr>
            <a:picLocks noChangeAspect="1"/>
          </p:cNvPicPr>
          <p:nvPr/>
        </p:nvPicPr>
        <p:blipFill>
          <a:blip r:embed="rId16">
            <a:extLst/>
          </a:blip>
          <a:stretch>
            <a:fillRect/>
          </a:stretch>
        </p:blipFill>
        <p:spPr>
          <a:xfrm>
            <a:off x="1111072" y="1492085"/>
            <a:ext cx="6948944" cy="613143"/>
          </a:xfrm>
          <a:prstGeom prst="rect">
            <a:avLst/>
          </a:prstGeom>
          <a:ln w="12700">
            <a:miter lim="400000"/>
          </a:ln>
        </p:spPr>
      </p:pic>
      <p:pic>
        <p:nvPicPr>
          <p:cNvPr id="919" name="h_t_=_sigma_left.pdf" descr="h_t_=_sigma_left.pdf"/>
          <p:cNvPicPr>
            <a:picLocks noChangeAspect="1"/>
          </p:cNvPicPr>
          <p:nvPr/>
        </p:nvPicPr>
        <p:blipFill>
          <a:blip r:embed="rId17">
            <a:extLst/>
          </a:blip>
          <a:stretch>
            <a:fillRect/>
          </a:stretch>
        </p:blipFill>
        <p:spPr>
          <a:xfrm>
            <a:off x="1152774" y="2549316"/>
            <a:ext cx="3408856" cy="279045"/>
          </a:xfrm>
          <a:prstGeom prst="rect">
            <a:avLst/>
          </a:prstGeom>
          <a:ln w="12700">
            <a:miter lim="400000"/>
          </a:ln>
        </p:spPr>
      </p:pic>
      <p:sp>
        <p:nvSpPr>
          <p:cNvPr id="920" name=": sigmoid function"/>
          <p:cNvSpPr txBox="1"/>
          <p:nvPr/>
        </p:nvSpPr>
        <p:spPr>
          <a:xfrm>
            <a:off x="4619706" y="2513508"/>
            <a:ext cx="208507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 sigmoid function</a:t>
            </a:r>
          </a:p>
        </p:txBody>
      </p:sp>
      <p:pic>
        <p:nvPicPr>
          <p:cNvPr id="921" name="Image" descr="Image"/>
          <p:cNvPicPr>
            <a:picLocks noChangeAspect="1"/>
          </p:cNvPicPr>
          <p:nvPr/>
        </p:nvPicPr>
        <p:blipFill>
          <a:blip r:embed="rId18">
            <a:extLst/>
          </a:blip>
          <a:stretch>
            <a:fillRect/>
          </a:stretch>
        </p:blipFill>
        <p:spPr>
          <a:xfrm>
            <a:off x="1475621" y="3136587"/>
            <a:ext cx="4699858" cy="3076614"/>
          </a:xfrm>
          <a:prstGeom prst="rect">
            <a:avLst/>
          </a:prstGeom>
          <a:ln w="12700">
            <a:miter lim="400000"/>
          </a:ln>
        </p:spPr>
      </p:pic>
      <p:sp>
        <p:nvSpPr>
          <p:cNvPr id="922" name="Image source: http://www.wildml.com/2015/10/recurrent-neural-networks-tutorial-part-3-backpropagation-through-time-and-vanishing-gradients/"/>
          <p:cNvSpPr txBox="1"/>
          <p:nvPr/>
        </p:nvSpPr>
        <p:spPr>
          <a:xfrm>
            <a:off x="317421" y="6427871"/>
            <a:ext cx="10266272"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Image source: http://www.wildml.com/2015/10/recurrent-neural-networks-tutorial-part-3-backpropagation-through-time-and-vanishing-gradients/</a:t>
            </a:r>
          </a:p>
        </p:txBody>
      </p:sp>
      <p:sp>
        <p:nvSpPr>
          <p:cNvPr id="923" name="Rectangle"/>
          <p:cNvSpPr/>
          <p:nvPr/>
        </p:nvSpPr>
        <p:spPr>
          <a:xfrm>
            <a:off x="6026813" y="1356782"/>
            <a:ext cx="618665" cy="883749"/>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924" name="partial derivative ~ zero at both ends"/>
          <p:cNvSpPr txBox="1"/>
          <p:nvPr/>
        </p:nvSpPr>
        <p:spPr>
          <a:xfrm>
            <a:off x="7899768" y="2549316"/>
            <a:ext cx="407405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partial derivative ~ zero at both ends</a:t>
            </a:r>
          </a:p>
        </p:txBody>
      </p:sp>
      <p:sp>
        <p:nvSpPr>
          <p:cNvPr id="925" name="Line"/>
          <p:cNvSpPr/>
          <p:nvPr/>
        </p:nvSpPr>
        <p:spPr>
          <a:xfrm flipH="1" flipV="1">
            <a:off x="6647932" y="2158103"/>
            <a:ext cx="1121118" cy="486240"/>
          </a:xfrm>
          <a:prstGeom prst="line">
            <a:avLst/>
          </a:prstGeom>
          <a:ln w="25400">
            <a:solidFill>
              <a:srgbClr val="FF2600"/>
            </a:solidFill>
            <a:tailEnd type="triangle"/>
          </a:ln>
        </p:spPr>
        <p:txBody>
          <a:bodyPr lIns="45718" tIns="45718" rIns="45718" bIns="45718"/>
          <a:lstStyle/>
          <a:p>
            <a:pPr/>
          </a:p>
        </p:txBody>
      </p:sp>
      <p:sp>
        <p:nvSpPr>
          <p:cNvPr id="926" name="Line"/>
          <p:cNvSpPr/>
          <p:nvPr/>
        </p:nvSpPr>
        <p:spPr>
          <a:xfrm flipH="1">
            <a:off x="5320313" y="2842431"/>
            <a:ext cx="2452174" cy="481792"/>
          </a:xfrm>
          <a:prstGeom prst="line">
            <a:avLst/>
          </a:prstGeom>
          <a:ln w="25400">
            <a:solidFill>
              <a:srgbClr val="FF2600"/>
            </a:solidFill>
            <a:tailEnd type="triangle"/>
          </a:ln>
        </p:spPr>
        <p:txBody>
          <a:bodyPr lIns="45718" tIns="45718" rIns="45718" bIns="45718"/>
          <a:lstStyle/>
          <a:p>
            <a:pPr/>
          </a:p>
        </p:txBody>
      </p:sp>
      <p:sp>
        <p:nvSpPr>
          <p:cNvPr id="927" name="Rectangle"/>
          <p:cNvSpPr/>
          <p:nvPr/>
        </p:nvSpPr>
        <p:spPr>
          <a:xfrm>
            <a:off x="7556373" y="1356782"/>
            <a:ext cx="618665" cy="883749"/>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928" name="h1's effect does not matter"/>
          <p:cNvSpPr txBox="1"/>
          <p:nvPr/>
        </p:nvSpPr>
        <p:spPr>
          <a:xfrm>
            <a:off x="8318164" y="1607239"/>
            <a:ext cx="300394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h1's effect does not matter</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932" name="Vanishing gradient problem in RN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Vanishing gradient problem in RNN</a:t>
            </a:r>
          </a:p>
        </p:txBody>
      </p:sp>
      <p:sp>
        <p:nvSpPr>
          <p:cNvPr id="933" name="Recall:…"/>
          <p:cNvSpPr txBox="1"/>
          <p:nvPr>
            <p:ph type="body" idx="4294967295"/>
          </p:nvPr>
        </p:nvSpPr>
        <p:spPr>
          <a:xfrm>
            <a:off x="467211" y="1496793"/>
            <a:ext cx="11075582" cy="4834856"/>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Recall: </a:t>
            </a:r>
          </a:p>
          <a:p>
            <a:pPr marL="342899" indent="-342899" defTabSz="914400">
              <a:spcBef>
                <a:spcPts val="700"/>
              </a:spcBef>
              <a:defRPr sz="2300">
                <a:latin typeface="Arial"/>
                <a:ea typeface="Arial"/>
                <a:cs typeface="Arial"/>
                <a:sym typeface="Arial"/>
              </a:defRPr>
            </a:pPr>
            <a:r>
              <a:t>What if the sigma function is the identity function, i.e.,                 ? </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Consider the gradient of loss in step i with respect to step j’s hidden vector. If Wh is small (large), the gradient gets exponentially small (large), causing the vanishing (exploding) gradient problem: </a:t>
            </a:r>
          </a:p>
        </p:txBody>
      </p:sp>
      <p:pic>
        <p:nvPicPr>
          <p:cNvPr id="934" name="h_t_=_sigma_left.pdf" descr="h_t_=_sigma_left.pdf"/>
          <p:cNvPicPr>
            <a:picLocks noChangeAspect="1"/>
          </p:cNvPicPr>
          <p:nvPr/>
        </p:nvPicPr>
        <p:blipFill>
          <a:blip r:embed="rId3">
            <a:extLst/>
          </a:blip>
          <a:stretch>
            <a:fillRect/>
          </a:stretch>
        </p:blipFill>
        <p:spPr>
          <a:xfrm>
            <a:off x="1934829" y="1592199"/>
            <a:ext cx="3428953" cy="276409"/>
          </a:xfrm>
          <a:prstGeom prst="rect">
            <a:avLst/>
          </a:prstGeom>
          <a:ln w="12700">
            <a:miter lim="400000"/>
          </a:ln>
        </p:spPr>
      </p:pic>
      <p:pic>
        <p:nvPicPr>
          <p:cNvPr id="935" name="sigma(x)_=_x.pdf" descr="sigma(x)_=_x.pdf"/>
          <p:cNvPicPr>
            <a:picLocks noChangeAspect="1"/>
          </p:cNvPicPr>
          <p:nvPr/>
        </p:nvPicPr>
        <p:blipFill>
          <a:blip r:embed="rId4">
            <a:extLst/>
          </a:blip>
          <a:stretch>
            <a:fillRect/>
          </a:stretch>
        </p:blipFill>
        <p:spPr>
          <a:xfrm>
            <a:off x="7909308" y="2019096"/>
            <a:ext cx="1145847" cy="309463"/>
          </a:xfrm>
          <a:prstGeom prst="rect">
            <a:avLst/>
          </a:prstGeom>
          <a:ln w="12700">
            <a:miter lim="400000"/>
          </a:ln>
        </p:spPr>
      </p:pic>
      <p:pic>
        <p:nvPicPr>
          <p:cNvPr id="936" name="frac_partial_h_t.pdf" descr="frac_partial_h_t.pdf"/>
          <p:cNvPicPr>
            <a:picLocks noChangeAspect="1"/>
          </p:cNvPicPr>
          <p:nvPr/>
        </p:nvPicPr>
        <p:blipFill>
          <a:blip r:embed="rId5">
            <a:extLst/>
          </a:blip>
          <a:stretch>
            <a:fillRect/>
          </a:stretch>
        </p:blipFill>
        <p:spPr>
          <a:xfrm>
            <a:off x="2537392" y="2513361"/>
            <a:ext cx="4741528" cy="918158"/>
          </a:xfrm>
          <a:prstGeom prst="rect">
            <a:avLst/>
          </a:prstGeom>
          <a:ln w="12700">
            <a:miter lim="400000"/>
          </a:ln>
        </p:spPr>
      </p:pic>
      <p:pic>
        <p:nvPicPr>
          <p:cNvPr id="937" name="frac_partial_J^(.pdf" descr="frac_partial_J^(.pdf"/>
          <p:cNvPicPr>
            <a:picLocks noChangeAspect="1"/>
          </p:cNvPicPr>
          <p:nvPr/>
        </p:nvPicPr>
        <p:blipFill>
          <a:blip r:embed="rId6">
            <a:extLst/>
          </a:blip>
          <a:stretch>
            <a:fillRect/>
          </a:stretch>
        </p:blipFill>
        <p:spPr>
          <a:xfrm>
            <a:off x="3477863" y="5043123"/>
            <a:ext cx="4566318" cy="1513218"/>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 name="Slide Number Placeholder 3"/>
          <p:cNvSpPr txBox="1"/>
          <p:nvPr>
            <p:ph type="sldNum" sz="quarter" idx="2"/>
          </p:nvPr>
        </p:nvSpPr>
        <p:spPr>
          <a:xfrm>
            <a:off x="11391666" y="6410091"/>
            <a:ext cx="190735" cy="2576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7" name="Title 1"/>
          <p:cNvSpPr txBox="1"/>
          <p:nvPr>
            <p:ph type="title"/>
          </p:nvPr>
        </p:nvSpPr>
        <p:spPr>
          <a:xfrm>
            <a:off x="386860" y="528637"/>
            <a:ext cx="10550771" cy="657450"/>
          </a:xfrm>
          <a:prstGeom prst="rect">
            <a:avLst/>
          </a:prstGeom>
        </p:spPr>
        <p:txBody>
          <a:bodyPr lIns="45719" tIns="45719" rIns="45719" bIns="45719" anchor="t"/>
          <a:lstStyle>
            <a:lvl1pPr algn="l">
              <a:defRPr b="1" sz="3000">
                <a:latin typeface="Arial"/>
                <a:ea typeface="Arial"/>
                <a:cs typeface="Arial"/>
                <a:sym typeface="Arial"/>
              </a:defRPr>
            </a:lvl1pPr>
          </a:lstStyle>
          <a:p>
            <a:pPr/>
            <a:r>
              <a:t>Review of PLSA</a:t>
            </a:r>
          </a:p>
        </p:txBody>
      </p:sp>
      <p:sp>
        <p:nvSpPr>
          <p:cNvPr id="98" name="Probabilistic Latent Semantic Analysis. Thomas Hoffman. 2001."/>
          <p:cNvSpPr txBox="1"/>
          <p:nvPr/>
        </p:nvSpPr>
        <p:spPr>
          <a:xfrm>
            <a:off x="435776" y="6202129"/>
            <a:ext cx="6165388" cy="313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300"/>
              </a:lnSpc>
              <a:defRPr i="1" sz="1600">
                <a:solidFill>
                  <a:srgbClr val="000000"/>
                </a:solidFill>
                <a:latin typeface="Arial"/>
                <a:ea typeface="Arial"/>
                <a:cs typeface="Arial"/>
                <a:sym typeface="Arial"/>
              </a:defRPr>
            </a:lvl1pPr>
          </a:lstStyle>
          <a:p>
            <a:pPr/>
            <a:r>
              <a:t>Probabilistic Latent Semantic Analysis. Thomas Hoffman. 2001. </a:t>
            </a:r>
          </a:p>
        </p:txBody>
      </p:sp>
      <p:sp>
        <p:nvSpPr>
          <p:cNvPr id="99" name="Text Box 13"/>
          <p:cNvSpPr txBox="1"/>
          <p:nvPr/>
        </p:nvSpPr>
        <p:spPr>
          <a:xfrm>
            <a:off x="1413095" y="1699726"/>
            <a:ext cx="2330449" cy="1031122"/>
          </a:xfrm>
          <a:prstGeom prst="rect">
            <a:avLst/>
          </a:prstGeom>
          <a:ln w="12700">
            <a:solidFill>
              <a:srgbClr val="000000"/>
            </a:solidFill>
            <a:miter/>
          </a:ln>
          <a:extLst>
            <a:ext uri="{C572A759-6A51-4108-AA02-DFA0A04FC94B}">
              <ma14:wrappingTextBoxFlag xmlns:ma14="http://schemas.microsoft.com/office/mac/drawingml/2011/main" val="1"/>
            </a:ext>
          </a:extLst>
        </p:spPr>
        <p:txBody>
          <a:bodyPr lIns="60959" tIns="60959" rIns="60959" bIns="60959">
            <a:spAutoFit/>
          </a:bodyPr>
          <a:lstStyle/>
          <a:p>
            <a:pPr algn="ctr" defTabSz="1007912">
              <a:lnSpc>
                <a:spcPts val="2400"/>
              </a:lnSpc>
              <a:defRPr b="1" sz="1600">
                <a:solidFill>
                  <a:srgbClr val="FF0000"/>
                </a:solidFill>
                <a:latin typeface="Arial"/>
                <a:ea typeface="Arial"/>
                <a:cs typeface="Arial"/>
                <a:sym typeface="Arial"/>
              </a:defRPr>
            </a:pPr>
            <a:r>
              <a:t>government 0.3 </a:t>
            </a:r>
            <a:br/>
            <a:r>
              <a:t>response  0.2</a:t>
            </a:r>
            <a:br/>
            <a:r>
              <a:t>...</a:t>
            </a:r>
          </a:p>
        </p:txBody>
      </p:sp>
      <p:sp>
        <p:nvSpPr>
          <p:cNvPr id="100" name="Text Box 14"/>
          <p:cNvSpPr txBox="1"/>
          <p:nvPr/>
        </p:nvSpPr>
        <p:spPr>
          <a:xfrm>
            <a:off x="6344673" y="1547326"/>
            <a:ext cx="1847780" cy="1335922"/>
          </a:xfrm>
          <a:prstGeom prst="rect">
            <a:avLst/>
          </a:prstGeom>
          <a:ln w="12700">
            <a:solidFill>
              <a:srgbClr val="000000"/>
            </a:solidFill>
            <a:miter/>
          </a:ln>
          <a:extLst>
            <a:ext uri="{C572A759-6A51-4108-AA02-DFA0A04FC94B}">
              <ma14:wrappingTextBoxFlag xmlns:ma14="http://schemas.microsoft.com/office/mac/drawingml/2011/main" val="1"/>
            </a:ext>
          </a:extLst>
        </p:spPr>
        <p:txBody>
          <a:bodyPr lIns="60959" tIns="60959" rIns="60959" bIns="60959">
            <a:spAutoFit/>
          </a:bodyPr>
          <a:lstStyle/>
          <a:p>
            <a:pPr algn="ctr" defTabSz="1007912">
              <a:lnSpc>
                <a:spcPts val="2400"/>
              </a:lnSpc>
              <a:defRPr b="1" sz="1600">
                <a:solidFill>
                  <a:srgbClr val="4F6228"/>
                </a:solidFill>
                <a:latin typeface="Arial"/>
                <a:ea typeface="Arial"/>
                <a:cs typeface="Arial"/>
                <a:sym typeface="Arial"/>
              </a:defRPr>
            </a:pPr>
            <a:r>
              <a:t>donate  0.1</a:t>
            </a:r>
            <a:br/>
            <a:r>
              <a:t>relief 0.05</a:t>
            </a:r>
            <a:br/>
            <a:r>
              <a:t>help 0.02 </a:t>
            </a:r>
            <a:br/>
            <a:r>
              <a:t>...</a:t>
            </a:r>
          </a:p>
        </p:txBody>
      </p:sp>
      <p:sp>
        <p:nvSpPr>
          <p:cNvPr id="101" name="Text Box 15"/>
          <p:cNvSpPr txBox="1"/>
          <p:nvPr/>
        </p:nvSpPr>
        <p:spPr>
          <a:xfrm>
            <a:off x="4062580" y="1547326"/>
            <a:ext cx="1847780" cy="1335922"/>
          </a:xfrm>
          <a:prstGeom prst="rect">
            <a:avLst/>
          </a:prstGeom>
          <a:ln w="12700">
            <a:solidFill>
              <a:srgbClr val="000000"/>
            </a:solidFill>
            <a:miter/>
          </a:ln>
          <a:extLst>
            <a:ext uri="{C572A759-6A51-4108-AA02-DFA0A04FC94B}">
              <ma14:wrappingTextBoxFlag xmlns:ma14="http://schemas.microsoft.com/office/mac/drawingml/2011/main" val="1"/>
            </a:ext>
          </a:extLst>
        </p:spPr>
        <p:txBody>
          <a:bodyPr lIns="60959" tIns="60959" rIns="60959" bIns="60959">
            <a:spAutoFit/>
          </a:bodyPr>
          <a:lstStyle/>
          <a:p>
            <a:pPr algn="ctr" defTabSz="1007912">
              <a:lnSpc>
                <a:spcPts val="2400"/>
              </a:lnSpc>
              <a:defRPr b="1" sz="1600">
                <a:solidFill>
                  <a:srgbClr val="3333FF"/>
                </a:solidFill>
                <a:latin typeface="Arial"/>
                <a:ea typeface="Arial"/>
                <a:cs typeface="Arial"/>
                <a:sym typeface="Arial"/>
              </a:defRPr>
            </a:pPr>
            <a:r>
              <a:t>city 0.2</a:t>
            </a:r>
            <a:br/>
            <a:r>
              <a:t>new   0.1</a:t>
            </a:r>
            <a:br/>
            <a:r>
              <a:t>orleans 0.05 </a:t>
            </a:r>
            <a:br/>
            <a:r>
              <a:t>...</a:t>
            </a:r>
          </a:p>
        </p:txBody>
      </p:sp>
      <p:sp>
        <p:nvSpPr>
          <p:cNvPr id="102" name="Text Box 16"/>
          <p:cNvSpPr txBox="1"/>
          <p:nvPr/>
        </p:nvSpPr>
        <p:spPr>
          <a:xfrm>
            <a:off x="8626767" y="1808401"/>
            <a:ext cx="1847779" cy="813773"/>
          </a:xfrm>
          <a:prstGeom prst="rect">
            <a:avLst/>
          </a:prstGeom>
          <a:ln w="12700">
            <a:solidFill>
              <a:srgbClr val="000000"/>
            </a:solidFill>
            <a:miter/>
          </a:ln>
          <a:extLst>
            <a:ext uri="{C572A759-6A51-4108-AA02-DFA0A04FC94B}">
              <ma14:wrappingTextBoxFlag xmlns:ma14="http://schemas.microsoft.com/office/mac/drawingml/2011/main" val="1"/>
            </a:ext>
          </a:extLst>
        </p:spPr>
        <p:txBody>
          <a:bodyPr lIns="60959" tIns="60959" rIns="60959" bIns="60959">
            <a:spAutoFit/>
          </a:bodyPr>
          <a:lstStyle/>
          <a:p>
            <a:pPr algn="ctr" defTabSz="1007912">
              <a:spcBef>
                <a:spcPts val="1400"/>
              </a:spcBef>
              <a:defRPr b="1" sz="1600">
                <a:solidFill>
                  <a:srgbClr val="000000"/>
                </a:solidFill>
                <a:latin typeface="Arial"/>
                <a:ea typeface="Arial"/>
                <a:cs typeface="Arial"/>
                <a:sym typeface="Arial"/>
              </a:defRPr>
            </a:pPr>
            <a:r>
              <a:t>the  0.04</a:t>
            </a:r>
            <a:br/>
            <a:r>
              <a:t>a 0.03 </a:t>
            </a:r>
            <a:br/>
            <a:r>
              <a:t>...</a:t>
            </a:r>
          </a:p>
        </p:txBody>
      </p:sp>
      <p:sp>
        <p:nvSpPr>
          <p:cNvPr id="103" name="Line"/>
          <p:cNvSpPr/>
          <p:nvPr/>
        </p:nvSpPr>
        <p:spPr>
          <a:xfrm flipV="1">
            <a:off x="5586572" y="3355130"/>
            <a:ext cx="3497533" cy="1057234"/>
          </a:xfrm>
          <a:prstGeom prst="line">
            <a:avLst/>
          </a:prstGeom>
          <a:ln w="25400">
            <a:solidFill>
              <a:srgbClr val="C0C0C0"/>
            </a:solidFill>
            <a:tailEnd type="triangle"/>
          </a:ln>
        </p:spPr>
        <p:txBody>
          <a:bodyPr lIns="45718" tIns="45718" rIns="45718" bIns="45718"/>
          <a:lstStyle/>
          <a:p>
            <a:pPr/>
          </a:p>
        </p:txBody>
      </p:sp>
      <p:sp>
        <p:nvSpPr>
          <p:cNvPr id="104" name="Line"/>
          <p:cNvSpPr/>
          <p:nvPr/>
        </p:nvSpPr>
        <p:spPr>
          <a:xfrm flipH="1" flipV="1">
            <a:off x="2484752" y="3149541"/>
            <a:ext cx="2945558" cy="1262823"/>
          </a:xfrm>
          <a:prstGeom prst="line">
            <a:avLst/>
          </a:prstGeom>
          <a:ln w="25400">
            <a:solidFill>
              <a:srgbClr val="C0C0C0"/>
            </a:solidFill>
            <a:tailEnd type="triangle"/>
          </a:ln>
        </p:spPr>
        <p:txBody>
          <a:bodyPr lIns="45718" tIns="45718" rIns="45718" bIns="45718"/>
          <a:lstStyle/>
          <a:p>
            <a:pPr/>
          </a:p>
        </p:txBody>
      </p:sp>
      <p:sp>
        <p:nvSpPr>
          <p:cNvPr id="105" name="Line"/>
          <p:cNvSpPr/>
          <p:nvPr/>
        </p:nvSpPr>
        <p:spPr>
          <a:xfrm flipV="1">
            <a:off x="5623508" y="3018008"/>
            <a:ext cx="1339642" cy="1339642"/>
          </a:xfrm>
          <a:prstGeom prst="line">
            <a:avLst/>
          </a:prstGeom>
          <a:ln w="25400">
            <a:solidFill>
              <a:srgbClr val="C0C0C0"/>
            </a:solidFill>
            <a:tailEnd type="triangle"/>
          </a:ln>
        </p:spPr>
        <p:txBody>
          <a:bodyPr lIns="45718" tIns="45718" rIns="45718" bIns="45718"/>
          <a:lstStyle/>
          <a:p>
            <a:pPr/>
          </a:p>
        </p:txBody>
      </p:sp>
      <p:sp>
        <p:nvSpPr>
          <p:cNvPr id="106" name="Line"/>
          <p:cNvSpPr/>
          <p:nvPr/>
        </p:nvSpPr>
        <p:spPr>
          <a:xfrm flipH="1" flipV="1">
            <a:off x="4943999" y="3075414"/>
            <a:ext cx="565933" cy="1343610"/>
          </a:xfrm>
          <a:prstGeom prst="line">
            <a:avLst/>
          </a:prstGeom>
          <a:ln w="25400">
            <a:solidFill>
              <a:srgbClr val="C0C0C0"/>
            </a:solidFill>
            <a:tailEnd type="triangle"/>
          </a:ln>
        </p:spPr>
        <p:txBody>
          <a:bodyPr lIns="45718" tIns="45718" rIns="45718" bIns="45718"/>
          <a:lstStyle/>
          <a:p>
            <a:pPr/>
          </a:p>
        </p:txBody>
      </p:sp>
      <p:sp>
        <p:nvSpPr>
          <p:cNvPr id="107" name="Line"/>
          <p:cNvSpPr/>
          <p:nvPr/>
        </p:nvSpPr>
        <p:spPr>
          <a:xfrm flipH="1" flipV="1">
            <a:off x="4972827" y="3114984"/>
            <a:ext cx="540416" cy="1264409"/>
          </a:xfrm>
          <a:prstGeom prst="line">
            <a:avLst/>
          </a:prstGeom>
          <a:ln w="25400">
            <a:solidFill>
              <a:srgbClr val="FF2600"/>
            </a:solidFill>
            <a:tailEnd type="triangle"/>
          </a:ln>
        </p:spPr>
        <p:txBody>
          <a:bodyPr lIns="45718" tIns="45718" rIns="45718" bIns="45718"/>
          <a:lstStyle/>
          <a:p>
            <a:pPr/>
          </a:p>
        </p:txBody>
      </p:sp>
      <p:sp>
        <p:nvSpPr>
          <p:cNvPr id="108" name="0.1"/>
          <p:cNvSpPr txBox="1"/>
          <p:nvPr/>
        </p:nvSpPr>
        <p:spPr>
          <a:xfrm>
            <a:off x="2927298" y="3799718"/>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0.1</a:t>
            </a:r>
          </a:p>
        </p:txBody>
      </p:sp>
      <p:sp>
        <p:nvSpPr>
          <p:cNvPr id="109" name="0.5"/>
          <p:cNvSpPr txBox="1"/>
          <p:nvPr/>
        </p:nvSpPr>
        <p:spPr>
          <a:xfrm>
            <a:off x="4420330" y="3424427"/>
            <a:ext cx="42192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0.5</a:t>
            </a:r>
          </a:p>
        </p:txBody>
      </p:sp>
      <p:sp>
        <p:nvSpPr>
          <p:cNvPr id="110" name="Text Box 17"/>
          <p:cNvSpPr txBox="1"/>
          <p:nvPr/>
        </p:nvSpPr>
        <p:spPr>
          <a:xfrm>
            <a:off x="3383522" y="4692522"/>
            <a:ext cx="3872388" cy="927243"/>
          </a:xfrm>
          <a:prstGeom prst="rect">
            <a:avLst/>
          </a:prstGeom>
          <a:solidFill>
            <a:srgbClr val="FFFFFF"/>
          </a:solidFill>
          <a:ln w="12700">
            <a:solidFill>
              <a:srgbClr val="000000"/>
            </a:solidFill>
            <a:miter/>
          </a:ln>
          <a:extLst>
            <a:ext uri="{C572A759-6A51-4108-AA02-DFA0A04FC94B}">
              <ma14:wrappingTextBoxFlag xmlns:ma14="http://schemas.microsoft.com/office/mac/drawingml/2011/main" val="1"/>
            </a:ext>
          </a:extLst>
        </p:spPr>
        <p:txBody>
          <a:bodyPr lIns="60959" tIns="60959" rIns="60959" bIns="60959">
            <a:spAutoFit/>
          </a:bodyPr>
          <a:lstStyle/>
          <a:p>
            <a:pPr algn="ctr" defTabSz="1007912">
              <a:spcBef>
                <a:spcPts val="1400"/>
              </a:spcBef>
              <a:defRPr b="1">
                <a:solidFill>
                  <a:srgbClr val="FF0000"/>
                </a:solidFill>
                <a:latin typeface="Arial"/>
                <a:ea typeface="Arial"/>
                <a:cs typeface="Arial"/>
                <a:sym typeface="Arial"/>
              </a:defRPr>
            </a:pPr>
            <a:r>
              <a:t>[ </a:t>
            </a:r>
            <a:r>
              <a:rPr>
                <a:solidFill>
                  <a:srgbClr val="CC0000"/>
                </a:solidFill>
              </a:rPr>
              <a:t>Criticism </a:t>
            </a:r>
            <a:r>
              <a:rPr>
                <a:solidFill>
                  <a:srgbClr val="000000"/>
                </a:solidFill>
              </a:rPr>
              <a:t>of</a:t>
            </a:r>
            <a:r>
              <a:rPr>
                <a:solidFill>
                  <a:srgbClr val="4F6228"/>
                </a:solidFill>
              </a:rPr>
              <a:t> </a:t>
            </a:r>
            <a:r>
              <a:rPr>
                <a:solidFill>
                  <a:srgbClr val="CC0000"/>
                </a:solidFill>
              </a:rPr>
              <a:t>government response </a:t>
            </a:r>
            <a:r>
              <a:rPr>
                <a:solidFill>
                  <a:srgbClr val="000000"/>
                </a:solidFill>
              </a:rPr>
              <a:t>to the </a:t>
            </a:r>
            <a:r>
              <a:rPr>
                <a:solidFill>
                  <a:srgbClr val="CC0000"/>
                </a:solidFill>
              </a:rPr>
              <a:t>hurricane ..</a:t>
            </a:r>
            <a:r>
              <a:t>]</a:t>
            </a:r>
            <a:r>
              <a:rPr>
                <a:solidFill>
                  <a:srgbClr val="000000"/>
                </a:solidFill>
              </a:rPr>
              <a:t> to the </a:t>
            </a:r>
            <a:r>
              <a:rPr>
                <a:solidFill>
                  <a:srgbClr val="0000CC"/>
                </a:solidFill>
              </a:rPr>
              <a:t>[</a:t>
            </a:r>
            <a:r>
              <a:rPr>
                <a:solidFill>
                  <a:srgbClr val="000000"/>
                </a:solidFill>
              </a:rPr>
              <a:t> </a:t>
            </a:r>
            <a:r>
              <a:rPr>
                <a:solidFill>
                  <a:srgbClr val="3333FF"/>
                </a:solidFill>
              </a:rPr>
              <a:t>flooding of New </a:t>
            </a:r>
            <a:r>
              <a:rPr b="0">
                <a:solidFill>
                  <a:srgbClr val="FFFFFF"/>
                </a:solidFill>
              </a:rPr>
              <a:t>_______</a:t>
            </a:r>
            <a:r>
              <a:rPr>
                <a:solidFill>
                  <a:srgbClr val="3333FF"/>
                </a:solidFill>
              </a:rPr>
              <a:t>     </a:t>
            </a:r>
          </a:p>
        </p:txBody>
      </p:sp>
      <p:sp>
        <p:nvSpPr>
          <p:cNvPr id="111" name="Text Box 17"/>
          <p:cNvSpPr txBox="1"/>
          <p:nvPr/>
        </p:nvSpPr>
        <p:spPr>
          <a:xfrm>
            <a:off x="3383522" y="4695042"/>
            <a:ext cx="3872388" cy="927242"/>
          </a:xfrm>
          <a:prstGeom prst="rect">
            <a:avLst/>
          </a:prstGeom>
          <a:solidFill>
            <a:srgbClr val="FFFFFF"/>
          </a:solidFill>
          <a:ln w="12700">
            <a:solidFill>
              <a:srgbClr val="000000"/>
            </a:solidFill>
            <a:miter/>
          </a:ln>
          <a:extLst>
            <a:ext uri="{C572A759-6A51-4108-AA02-DFA0A04FC94B}">
              <ma14:wrappingTextBoxFlag xmlns:ma14="http://schemas.microsoft.com/office/mac/drawingml/2011/main" val="1"/>
            </a:ext>
          </a:extLst>
        </p:spPr>
        <p:txBody>
          <a:bodyPr lIns="60959" tIns="60959" rIns="60959" bIns="60959">
            <a:spAutoFit/>
          </a:bodyPr>
          <a:lstStyle/>
          <a:p>
            <a:pPr algn="ctr" defTabSz="1007912">
              <a:spcBef>
                <a:spcPts val="1400"/>
              </a:spcBef>
              <a:defRPr b="1">
                <a:solidFill>
                  <a:srgbClr val="FF0000"/>
                </a:solidFill>
                <a:latin typeface="Arial"/>
                <a:ea typeface="Arial"/>
                <a:cs typeface="Arial"/>
                <a:sym typeface="Arial"/>
              </a:defRPr>
            </a:pPr>
            <a:r>
              <a:t>[ </a:t>
            </a:r>
            <a:r>
              <a:rPr>
                <a:solidFill>
                  <a:srgbClr val="CC0000"/>
                </a:solidFill>
              </a:rPr>
              <a:t>Criticism </a:t>
            </a:r>
            <a:r>
              <a:rPr>
                <a:solidFill>
                  <a:srgbClr val="000000"/>
                </a:solidFill>
              </a:rPr>
              <a:t>of</a:t>
            </a:r>
            <a:r>
              <a:rPr>
                <a:solidFill>
                  <a:srgbClr val="4F6228"/>
                </a:solidFill>
              </a:rPr>
              <a:t> </a:t>
            </a:r>
            <a:r>
              <a:rPr>
                <a:solidFill>
                  <a:srgbClr val="CC0000"/>
                </a:solidFill>
              </a:rPr>
              <a:t>government response </a:t>
            </a:r>
            <a:r>
              <a:rPr>
                <a:solidFill>
                  <a:srgbClr val="000000"/>
                </a:solidFill>
              </a:rPr>
              <a:t>to the </a:t>
            </a:r>
            <a:r>
              <a:rPr>
                <a:solidFill>
                  <a:srgbClr val="CC0000"/>
                </a:solidFill>
              </a:rPr>
              <a:t>hurricane ..</a:t>
            </a:r>
            <a:r>
              <a:t>]</a:t>
            </a:r>
            <a:r>
              <a:rPr>
                <a:solidFill>
                  <a:srgbClr val="000000"/>
                </a:solidFill>
              </a:rPr>
              <a:t> to the </a:t>
            </a:r>
            <a:r>
              <a:rPr>
                <a:solidFill>
                  <a:srgbClr val="0000CC"/>
                </a:solidFill>
              </a:rPr>
              <a:t>[</a:t>
            </a:r>
            <a:r>
              <a:rPr>
                <a:solidFill>
                  <a:srgbClr val="000000"/>
                </a:solidFill>
              </a:rPr>
              <a:t> </a:t>
            </a:r>
            <a:r>
              <a:rPr>
                <a:solidFill>
                  <a:srgbClr val="3333FF"/>
                </a:solidFill>
              </a:rPr>
              <a:t>flooding of New</a:t>
            </a:r>
            <a:r>
              <a:rPr>
                <a:solidFill>
                  <a:srgbClr val="0433FF"/>
                </a:solidFill>
              </a:rPr>
              <a:t> </a:t>
            </a:r>
            <a:r>
              <a:rPr>
                <a:solidFill>
                  <a:srgbClr val="011993"/>
                </a:solidFill>
              </a:rPr>
              <a:t>Orleans</a:t>
            </a:r>
            <a:r>
              <a:rPr>
                <a:solidFill>
                  <a:srgbClr val="0433FF"/>
                </a:solidFill>
              </a:rPr>
              <a:t>     </a:t>
            </a:r>
          </a:p>
        </p:txBody>
      </p:sp>
      <p:sp>
        <p:nvSpPr>
          <p:cNvPr id="112" name="Rectangle"/>
          <p:cNvSpPr/>
          <p:nvPr/>
        </p:nvSpPr>
        <p:spPr>
          <a:xfrm>
            <a:off x="4079701" y="1567587"/>
            <a:ext cx="1813538" cy="1310522"/>
          </a:xfrm>
          <a:prstGeom prst="rect">
            <a:avLst/>
          </a:prstGeom>
          <a:ln w="38100">
            <a:solidFill>
              <a:srgbClr val="FF2600"/>
            </a:solidFill>
          </a:ln>
        </p:spPr>
        <p:txBody>
          <a:bodyPr lIns="45718" tIns="45718" rIns="45718" bIns="45718" anchor="ctr"/>
          <a:lstStyle/>
          <a:p>
            <a:pPr/>
          </a:p>
        </p:txBody>
      </p:sp>
      <p:sp>
        <p:nvSpPr>
          <p:cNvPr id="113" name="0.3"/>
          <p:cNvSpPr txBox="1"/>
          <p:nvPr/>
        </p:nvSpPr>
        <p:spPr>
          <a:xfrm>
            <a:off x="6613570" y="3516989"/>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0.3</a:t>
            </a:r>
          </a:p>
        </p:txBody>
      </p:sp>
      <p:sp>
        <p:nvSpPr>
          <p:cNvPr id="114" name="0.1"/>
          <p:cNvSpPr txBox="1"/>
          <p:nvPr/>
        </p:nvSpPr>
        <p:spPr>
          <a:xfrm>
            <a:off x="8213750" y="3799718"/>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0.1</a:t>
            </a:r>
          </a:p>
        </p:txBody>
      </p:sp>
      <p:sp>
        <p:nvSpPr>
          <p:cNvPr id="115" name="Step 1: sample a topic: topic 2"/>
          <p:cNvSpPr txBox="1"/>
          <p:nvPr/>
        </p:nvSpPr>
        <p:spPr>
          <a:xfrm>
            <a:off x="7652735" y="4738167"/>
            <a:ext cx="339417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Step 1: sample a topic: topic 2</a:t>
            </a:r>
          </a:p>
        </p:txBody>
      </p:sp>
      <p:sp>
        <p:nvSpPr>
          <p:cNvPr id="116" name="Orleans 0.05"/>
          <p:cNvSpPr txBox="1"/>
          <p:nvPr/>
        </p:nvSpPr>
        <p:spPr>
          <a:xfrm>
            <a:off x="4216745" y="2214397"/>
            <a:ext cx="1539450" cy="3629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900">
                <a:solidFill>
                  <a:srgbClr val="011993"/>
                </a:solidFill>
                <a:latin typeface="Arial"/>
                <a:ea typeface="Arial"/>
                <a:cs typeface="Arial"/>
                <a:sym typeface="Arial"/>
              </a:defRPr>
            </a:lvl1pPr>
          </a:lstStyle>
          <a:p>
            <a:pPr/>
            <a:r>
              <a:t>Orleans 0.05</a:t>
            </a:r>
          </a:p>
        </p:txBody>
      </p:sp>
      <p:sp>
        <p:nvSpPr>
          <p:cNvPr id="117" name="Step 2: sample a word from topic 2"/>
          <p:cNvSpPr txBox="1"/>
          <p:nvPr/>
        </p:nvSpPr>
        <p:spPr>
          <a:xfrm>
            <a:off x="7652735" y="5321572"/>
            <a:ext cx="388954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011993"/>
                </a:solidFill>
                <a:latin typeface="Arial"/>
                <a:ea typeface="Arial"/>
                <a:cs typeface="Arial"/>
                <a:sym typeface="Arial"/>
              </a:defRPr>
            </a:lvl1pPr>
          </a:lstStyle>
          <a:p>
            <a:pPr/>
            <a:r>
              <a:t>Step 2: sample a word from topic 2</a:t>
            </a:r>
          </a:p>
        </p:txBody>
      </p:sp>
      <p:sp>
        <p:nvSpPr>
          <p:cNvPr id="118" name="Rectangle"/>
          <p:cNvSpPr/>
          <p:nvPr/>
        </p:nvSpPr>
        <p:spPr>
          <a:xfrm>
            <a:off x="1051816" y="1410567"/>
            <a:ext cx="9845124" cy="1789379"/>
          </a:xfrm>
          <a:prstGeom prst="rect">
            <a:avLst/>
          </a:prstGeom>
          <a:ln w="25400">
            <a:solidFill>
              <a:srgbClr val="FF2600"/>
            </a:solidFill>
            <a:custDash>
              <a:ds d="200000" sp="200000"/>
            </a:custDash>
            <a:miter lim="400000"/>
          </a:ln>
        </p:spPr>
        <p:txBody>
          <a:bodyPr lIns="45718" tIns="45718" rIns="45718" bIns="45718" anchor="ctr"/>
          <a:lstStyle/>
          <a:p>
            <a:pPr>
              <a:defRPr>
                <a:latin typeface="Arial"/>
                <a:ea typeface="Arial"/>
                <a:cs typeface="Arial"/>
                <a:sym typeface="Arial"/>
              </a:defRPr>
            </a:pPr>
          </a:p>
        </p:txBody>
      </p:sp>
      <p:pic>
        <p:nvPicPr>
          <p:cNvPr id="119" name="latex-image-1.pdf" descr="latex-image-1.pdf"/>
          <p:cNvPicPr>
            <a:picLocks noChangeAspect="1"/>
          </p:cNvPicPr>
          <p:nvPr/>
        </p:nvPicPr>
        <p:blipFill>
          <a:blip r:embed="rId2">
            <a:extLst/>
          </a:blip>
          <a:stretch>
            <a:fillRect/>
          </a:stretch>
        </p:blipFill>
        <p:spPr>
          <a:xfrm>
            <a:off x="9231688" y="3836738"/>
            <a:ext cx="267977" cy="276621"/>
          </a:xfrm>
          <a:prstGeom prst="rect">
            <a:avLst/>
          </a:prstGeom>
          <a:ln w="12700">
            <a:miter lim="400000"/>
          </a:ln>
        </p:spPr>
      </p:pic>
      <p:pic>
        <p:nvPicPr>
          <p:cNvPr id="120" name="latex-image-1.pdf" descr="latex-image-1.pdf"/>
          <p:cNvPicPr>
            <a:picLocks noChangeAspect="1"/>
          </p:cNvPicPr>
          <p:nvPr/>
        </p:nvPicPr>
        <p:blipFill>
          <a:blip r:embed="rId3">
            <a:extLst/>
          </a:blip>
          <a:stretch>
            <a:fillRect/>
          </a:stretch>
        </p:blipFill>
        <p:spPr>
          <a:xfrm>
            <a:off x="10482908" y="2709931"/>
            <a:ext cx="267976" cy="267977"/>
          </a:xfrm>
          <a:prstGeom prst="rect">
            <a:avLst/>
          </a:prstGeom>
          <a:ln w="12700">
            <a:miter lim="400000"/>
          </a:ln>
        </p:spPr>
      </p:pic>
      <p:sp>
        <p:nvSpPr>
          <p:cNvPr id="121" name="Phi T x V, V: vocabulary size ~50,000, T: #topics, T=20"/>
          <p:cNvSpPr txBox="1"/>
          <p:nvPr/>
        </p:nvSpPr>
        <p:spPr>
          <a:xfrm>
            <a:off x="5421154" y="452657"/>
            <a:ext cx="560605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Phi T x V, V: vocabulary size ~50,000, T: #topics, T=20</a:t>
            </a:r>
          </a:p>
        </p:txBody>
      </p:sp>
      <p:sp>
        <p:nvSpPr>
          <p:cNvPr id="122" name="theta D x T, D: #documents: ~10,000, T: #topics, T=20"/>
          <p:cNvSpPr txBox="1"/>
          <p:nvPr/>
        </p:nvSpPr>
        <p:spPr>
          <a:xfrm>
            <a:off x="5421154" y="831921"/>
            <a:ext cx="5620789"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theta D x T, D: #documents: ~10,000, T: #topics, T=20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12"/>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1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116"/>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111"/>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1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7" fill="hold">
                                  <p:stCondLst>
                                    <p:cond delay="0"/>
                                  </p:stCondLst>
                                  <p:iterate type="el" backwards="0">
                                    <p:tmAbs val="0"/>
                                  </p:iterate>
                                  <p:childTnLst>
                                    <p:set>
                                      <p:cBhvr>
                                        <p:cTn id="26" fill="hold"/>
                                        <p:tgtEl>
                                          <p:spTgt spid="1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 grpId="5"/>
      <p:bldP build="whole" bldLvl="1" animBg="1" rev="0" advAuto="0" spid="107" grpId="1"/>
      <p:bldP build="whole" bldLvl="1" animBg="1" rev="0" advAuto="0" spid="117" grpId="6"/>
      <p:bldP build="whole" bldLvl="1" animBg="1" rev="0" advAuto="0" spid="118" grpId="7"/>
      <p:bldP build="whole" bldLvl="1" animBg="1" rev="0" advAuto="0" spid="116" grpId="4"/>
      <p:bldP build="whole" bldLvl="1" animBg="1" rev="0" advAuto="0" spid="115" grpId="3"/>
      <p:bldP build="whole" bldLvl="1" animBg="1" rev="0" advAuto="0" spid="112" grpId="2"/>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1" name="Example of vanishing gradient"/>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Example of vanishing gradient</a:t>
            </a:r>
          </a:p>
        </p:txBody>
      </p:sp>
      <p:sp>
        <p:nvSpPr>
          <p:cNvPr id="942" name="When she tried to print her tickets, she found that the printer was out of toner. She went to the stationery store to buy more toner. It was very overpriced. After installing the toner into the printer, she finally printed her ________…"/>
          <p:cNvSpPr txBox="1"/>
          <p:nvPr>
            <p:ph type="body" idx="4294967295"/>
          </p:nvPr>
        </p:nvSpPr>
        <p:spPr>
          <a:xfrm>
            <a:off x="467211" y="1496793"/>
            <a:ext cx="11075582" cy="4834856"/>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When she tried to print her </a:t>
            </a:r>
            <a:r>
              <a:rPr b="1">
                <a:solidFill>
                  <a:srgbClr val="FF2600"/>
                </a:solidFill>
              </a:rPr>
              <a:t>tickets</a:t>
            </a:r>
            <a:r>
              <a:t>, she found that the printer was out of toner. She went to the stationery store to buy more toner. It was very overpriced. After installing the toner into the printer, she finally printed her ________</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RNN needs to model the dependency between the first “ticket” and the word to fill in the blank</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If the gradient is too small, RNN cannot learn this dependency, makes it difficult to tell between</a:t>
            </a:r>
          </a:p>
          <a:p>
            <a:pPr lvl="1" marL="800099" indent="-342899" defTabSz="914400">
              <a:spcBef>
                <a:spcPts val="700"/>
              </a:spcBef>
              <a:buChar char="•"/>
              <a:defRPr sz="2300">
                <a:latin typeface="Arial"/>
                <a:ea typeface="Arial"/>
                <a:cs typeface="Arial"/>
                <a:sym typeface="Arial"/>
              </a:defRPr>
            </a:pPr>
            <a:r>
              <a:t>There’s no dependency between step t and t+n</a:t>
            </a:r>
          </a:p>
          <a:p>
            <a:pPr lvl="1" marL="800099" indent="-342899" defTabSz="914400">
              <a:spcBef>
                <a:spcPts val="700"/>
              </a:spcBef>
              <a:buChar char="•"/>
              <a:defRPr sz="2300">
                <a:latin typeface="Arial"/>
                <a:ea typeface="Arial"/>
                <a:cs typeface="Arial"/>
                <a:sym typeface="Arial"/>
              </a:defRPr>
            </a:pPr>
            <a:r>
              <a:t>We have the wrong parameter to capture the dependency</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6" name="Problem caused by exploding gradient"/>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Problem caused by exploding gradient</a:t>
            </a:r>
          </a:p>
        </p:txBody>
      </p:sp>
      <p:sp>
        <p:nvSpPr>
          <p:cNvPr id="947" name="Exploding gradient: the similar problem as the vanishing gradient problem…"/>
          <p:cNvSpPr txBox="1"/>
          <p:nvPr>
            <p:ph type="body" idx="4294967295"/>
          </p:nvPr>
        </p:nvSpPr>
        <p:spPr>
          <a:xfrm>
            <a:off x="467211" y="1496793"/>
            <a:ext cx="11075582" cy="4834856"/>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Exploding gradient: the similar problem as the vanishing gradient problem</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Problem 1: we take a large step and reach a bad parameter position</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Problem 2: resulting in Inf or NaN in your network (</a:t>
            </a:r>
            <a:r>
              <a:rPr b="1">
                <a:solidFill>
                  <a:srgbClr val="FF2600"/>
                </a:solidFill>
              </a:rPr>
              <a:t>anyone has experienced this problem?</a:t>
            </a:r>
            <a:r>
              <a: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Solution 1: gradient clipping. Scale down the gradient if larger than a threshold</a:t>
            </a:r>
          </a:p>
        </p:txBody>
      </p:sp>
      <p:pic>
        <p:nvPicPr>
          <p:cNvPr id="948" name="theta^n_e_w_=_th.pdf" descr="theta^n_e_w_=_th.pdf"/>
          <p:cNvPicPr>
            <a:picLocks noChangeAspect="1"/>
          </p:cNvPicPr>
          <p:nvPr/>
        </p:nvPicPr>
        <p:blipFill>
          <a:blip r:embed="rId3">
            <a:extLst/>
          </a:blip>
          <a:stretch>
            <a:fillRect/>
          </a:stretch>
        </p:blipFill>
        <p:spPr>
          <a:xfrm>
            <a:off x="4152829" y="2106997"/>
            <a:ext cx="3018833" cy="356156"/>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2" name="Why word embedd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Why word embedding</a:t>
            </a:r>
          </a:p>
        </p:txBody>
      </p:sp>
      <p:sp>
        <p:nvSpPr>
          <p:cNvPr id="953" name="In RNN, we randomly initialize the weight, use the back propagation to update this weight…"/>
          <p:cNvSpPr txBox="1"/>
          <p:nvPr>
            <p:ph type="body" sz="half" idx="4294967295"/>
          </p:nvPr>
        </p:nvSpPr>
        <p:spPr>
          <a:xfrm>
            <a:off x="467211" y="1496793"/>
            <a:ext cx="6068701"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In RNN, we randomly initialize the weight, use the back propagation to update this weight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The random initialization may not give us a good starting point</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We can choose </a:t>
            </a:r>
            <a:r>
              <a:rPr b="1">
                <a:solidFill>
                  <a:srgbClr val="FF2600"/>
                </a:solidFill>
              </a:rPr>
              <a:t>a better starting point</a:t>
            </a:r>
            <a:r>
              <a:t> with embedding vectors pertained in a large corpus to help the initialization [Mikolov et al. 13]</a:t>
            </a:r>
          </a:p>
        </p:txBody>
      </p:sp>
      <p:sp>
        <p:nvSpPr>
          <p:cNvPr id="954" name="Rounded Rectangle"/>
          <p:cNvSpPr/>
          <p:nvPr/>
        </p:nvSpPr>
        <p:spPr>
          <a:xfrm rot="16200000">
            <a:off x="6739476" y="2631032"/>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955" name="Oval"/>
          <p:cNvSpPr/>
          <p:nvPr/>
        </p:nvSpPr>
        <p:spPr>
          <a:xfrm>
            <a:off x="7173995" y="2447109"/>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956" name="Oval"/>
          <p:cNvSpPr/>
          <p:nvPr/>
        </p:nvSpPr>
        <p:spPr>
          <a:xfrm>
            <a:off x="7181016" y="2751149"/>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957" name="Oval"/>
          <p:cNvSpPr/>
          <p:nvPr/>
        </p:nvSpPr>
        <p:spPr>
          <a:xfrm>
            <a:off x="7181016" y="3054164"/>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958" name="Line"/>
          <p:cNvSpPr/>
          <p:nvPr/>
        </p:nvSpPr>
        <p:spPr>
          <a:xfrm flipV="1">
            <a:off x="7313671" y="4926114"/>
            <a:ext cx="1" cy="528682"/>
          </a:xfrm>
          <a:prstGeom prst="line">
            <a:avLst/>
          </a:prstGeom>
          <a:ln w="25400">
            <a:solidFill>
              <a:schemeClr val="accent1"/>
            </a:solidFill>
            <a:tailEnd type="triangle"/>
          </a:ln>
        </p:spPr>
        <p:txBody>
          <a:bodyPr lIns="45718" tIns="45718" rIns="45718" bIns="45718"/>
          <a:lstStyle/>
          <a:p>
            <a:pPr/>
          </a:p>
        </p:txBody>
      </p:sp>
      <p:sp>
        <p:nvSpPr>
          <p:cNvPr id="959" name="mary"/>
          <p:cNvSpPr txBox="1"/>
          <p:nvPr/>
        </p:nvSpPr>
        <p:spPr>
          <a:xfrm>
            <a:off x="7102821" y="5451978"/>
            <a:ext cx="61212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mary</a:t>
            </a:r>
          </a:p>
        </p:txBody>
      </p:sp>
      <p:sp>
        <p:nvSpPr>
          <p:cNvPr id="960" name="has"/>
          <p:cNvSpPr txBox="1"/>
          <p:nvPr/>
        </p:nvSpPr>
        <p:spPr>
          <a:xfrm>
            <a:off x="8299732" y="5416062"/>
            <a:ext cx="4727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has</a:t>
            </a:r>
          </a:p>
        </p:txBody>
      </p:sp>
      <p:sp>
        <p:nvSpPr>
          <p:cNvPr id="961" name="a"/>
          <p:cNvSpPr txBox="1"/>
          <p:nvPr/>
        </p:nvSpPr>
        <p:spPr>
          <a:xfrm>
            <a:off x="9697543" y="5416062"/>
            <a:ext cx="23127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a</a:t>
            </a:r>
          </a:p>
        </p:txBody>
      </p:sp>
      <p:sp>
        <p:nvSpPr>
          <p:cNvPr id="962" name="little"/>
          <p:cNvSpPr txBox="1"/>
          <p:nvPr/>
        </p:nvSpPr>
        <p:spPr>
          <a:xfrm>
            <a:off x="11075927" y="5416062"/>
            <a:ext cx="51066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little</a:t>
            </a:r>
          </a:p>
        </p:txBody>
      </p:sp>
      <p:pic>
        <p:nvPicPr>
          <p:cNvPr id="963" name="x_1.pdf" descr="x_1.pdf"/>
          <p:cNvPicPr>
            <a:picLocks noChangeAspect="1"/>
          </p:cNvPicPr>
          <p:nvPr/>
        </p:nvPicPr>
        <p:blipFill>
          <a:blip r:embed="rId3">
            <a:extLst/>
          </a:blip>
          <a:stretch>
            <a:fillRect/>
          </a:stretch>
        </p:blipFill>
        <p:spPr>
          <a:xfrm>
            <a:off x="7233055" y="5933955"/>
            <a:ext cx="278656" cy="185771"/>
          </a:xfrm>
          <a:prstGeom prst="rect">
            <a:avLst/>
          </a:prstGeom>
          <a:ln w="12700">
            <a:miter lim="400000"/>
          </a:ln>
        </p:spPr>
      </p:pic>
      <p:pic>
        <p:nvPicPr>
          <p:cNvPr id="964" name="x_2.pdf" descr="x_2.pdf"/>
          <p:cNvPicPr>
            <a:picLocks noChangeAspect="1"/>
          </p:cNvPicPr>
          <p:nvPr/>
        </p:nvPicPr>
        <p:blipFill>
          <a:blip r:embed="rId4">
            <a:extLst/>
          </a:blip>
          <a:stretch>
            <a:fillRect/>
          </a:stretch>
        </p:blipFill>
        <p:spPr>
          <a:xfrm>
            <a:off x="8454737" y="5939673"/>
            <a:ext cx="278656" cy="180307"/>
          </a:xfrm>
          <a:prstGeom prst="rect">
            <a:avLst/>
          </a:prstGeom>
          <a:ln w="12700">
            <a:miter lim="400000"/>
          </a:ln>
        </p:spPr>
      </p:pic>
      <p:pic>
        <p:nvPicPr>
          <p:cNvPr id="965" name="x_3.pdf" descr="x_3.pdf"/>
          <p:cNvPicPr>
            <a:picLocks noChangeAspect="1"/>
          </p:cNvPicPr>
          <p:nvPr/>
        </p:nvPicPr>
        <p:blipFill>
          <a:blip r:embed="rId5">
            <a:extLst/>
          </a:blip>
          <a:stretch>
            <a:fillRect/>
          </a:stretch>
        </p:blipFill>
        <p:spPr>
          <a:xfrm>
            <a:off x="9739444" y="5932589"/>
            <a:ext cx="278655" cy="188503"/>
          </a:xfrm>
          <a:prstGeom prst="rect">
            <a:avLst/>
          </a:prstGeom>
          <a:ln w="12700">
            <a:miter lim="400000"/>
          </a:ln>
        </p:spPr>
      </p:pic>
      <p:pic>
        <p:nvPicPr>
          <p:cNvPr id="966" name="x_4.pdf" descr="x_4.pdf"/>
          <p:cNvPicPr>
            <a:picLocks noChangeAspect="1"/>
          </p:cNvPicPr>
          <p:nvPr/>
        </p:nvPicPr>
        <p:blipFill>
          <a:blip r:embed="rId6">
            <a:extLst/>
          </a:blip>
          <a:stretch>
            <a:fillRect/>
          </a:stretch>
        </p:blipFill>
        <p:spPr>
          <a:xfrm>
            <a:off x="11191930" y="5936687"/>
            <a:ext cx="278656" cy="180307"/>
          </a:xfrm>
          <a:prstGeom prst="rect">
            <a:avLst/>
          </a:prstGeom>
          <a:ln w="12700">
            <a:miter lim="400000"/>
          </a:ln>
        </p:spPr>
      </p:pic>
      <p:pic>
        <p:nvPicPr>
          <p:cNvPr id="967" name="hat.pdf" descr="hat.pdf"/>
          <p:cNvPicPr>
            <a:picLocks noChangeAspect="1"/>
          </p:cNvPicPr>
          <p:nvPr/>
        </p:nvPicPr>
        <p:blipFill>
          <a:blip r:embed="rId7">
            <a:extLst/>
          </a:blip>
          <a:srcRect l="0" t="0" r="9845" b="0"/>
          <a:stretch>
            <a:fillRect/>
          </a:stretch>
        </p:blipFill>
        <p:spPr>
          <a:xfrm>
            <a:off x="7267949" y="1284944"/>
            <a:ext cx="125946" cy="88901"/>
          </a:xfrm>
          <a:prstGeom prst="rect">
            <a:avLst/>
          </a:prstGeom>
          <a:ln w="12700">
            <a:miter lim="400000"/>
          </a:ln>
        </p:spPr>
      </p:pic>
      <p:sp>
        <p:nvSpPr>
          <p:cNvPr id="968" name="Rectangle"/>
          <p:cNvSpPr/>
          <p:nvPr/>
        </p:nvSpPr>
        <p:spPr>
          <a:xfrm>
            <a:off x="8170359" y="1997084"/>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969" name="Rectangle"/>
          <p:cNvSpPr/>
          <p:nvPr/>
        </p:nvSpPr>
        <p:spPr>
          <a:xfrm>
            <a:off x="10018849" y="162914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970" name="Rectangle"/>
          <p:cNvSpPr/>
          <p:nvPr/>
        </p:nvSpPr>
        <p:spPr>
          <a:xfrm>
            <a:off x="8424743" y="1629148"/>
            <a:ext cx="510663" cy="304035"/>
          </a:xfrm>
          <a:prstGeom prst="rect">
            <a:avLst/>
          </a:prstGeom>
          <a:solidFill>
            <a:srgbClr val="FFFFFF"/>
          </a:solidFill>
          <a:ln w="12700">
            <a:miter lim="400000"/>
          </a:ln>
        </p:spPr>
        <p:txBody>
          <a:bodyPr lIns="45718" tIns="45718" rIns="45718" bIns="45718" anchor="ctr"/>
          <a:lstStyle/>
          <a:p>
            <a:pPr>
              <a:defRPr>
                <a:solidFill>
                  <a:srgbClr val="FFFFFF"/>
                </a:solidFill>
              </a:defRPr>
            </a:pPr>
          </a:p>
        </p:txBody>
      </p:sp>
      <p:sp>
        <p:nvSpPr>
          <p:cNvPr id="971" name="Line"/>
          <p:cNvSpPr/>
          <p:nvPr/>
        </p:nvSpPr>
        <p:spPr>
          <a:xfrm flipV="1">
            <a:off x="8539861" y="4926114"/>
            <a:ext cx="1" cy="528682"/>
          </a:xfrm>
          <a:prstGeom prst="line">
            <a:avLst/>
          </a:prstGeom>
          <a:ln w="25400">
            <a:solidFill>
              <a:schemeClr val="accent1"/>
            </a:solidFill>
            <a:tailEnd type="triangle"/>
          </a:ln>
        </p:spPr>
        <p:txBody>
          <a:bodyPr lIns="45718" tIns="45718" rIns="45718" bIns="45718"/>
          <a:lstStyle/>
          <a:p>
            <a:pPr/>
          </a:p>
        </p:txBody>
      </p:sp>
      <p:sp>
        <p:nvSpPr>
          <p:cNvPr id="972" name="Line"/>
          <p:cNvSpPr/>
          <p:nvPr/>
        </p:nvSpPr>
        <p:spPr>
          <a:xfrm flipV="1">
            <a:off x="9878771" y="4926114"/>
            <a:ext cx="1" cy="528682"/>
          </a:xfrm>
          <a:prstGeom prst="line">
            <a:avLst/>
          </a:prstGeom>
          <a:ln w="25400">
            <a:solidFill>
              <a:schemeClr val="accent1"/>
            </a:solidFill>
            <a:tailEnd type="triangle"/>
          </a:ln>
        </p:spPr>
        <p:txBody>
          <a:bodyPr lIns="45718" tIns="45718" rIns="45718" bIns="45718"/>
          <a:lstStyle/>
          <a:p>
            <a:pPr/>
          </a:p>
        </p:txBody>
      </p:sp>
      <p:sp>
        <p:nvSpPr>
          <p:cNvPr id="973" name="Line"/>
          <p:cNvSpPr/>
          <p:nvPr/>
        </p:nvSpPr>
        <p:spPr>
          <a:xfrm flipV="1">
            <a:off x="11331258" y="4926114"/>
            <a:ext cx="1" cy="528682"/>
          </a:xfrm>
          <a:prstGeom prst="line">
            <a:avLst/>
          </a:prstGeom>
          <a:ln w="25400">
            <a:solidFill>
              <a:schemeClr val="accent1"/>
            </a:solidFill>
            <a:tailEnd type="triangle"/>
          </a:ln>
        </p:spPr>
        <p:txBody>
          <a:bodyPr lIns="45718" tIns="45718" rIns="45718" bIns="45718"/>
          <a:lstStyle/>
          <a:p>
            <a:pPr/>
          </a:p>
        </p:txBody>
      </p:sp>
      <p:sp>
        <p:nvSpPr>
          <p:cNvPr id="974" name="Line"/>
          <p:cNvSpPr/>
          <p:nvPr/>
        </p:nvSpPr>
        <p:spPr>
          <a:xfrm flipV="1">
            <a:off x="7274032" y="1750950"/>
            <a:ext cx="1" cy="528682"/>
          </a:xfrm>
          <a:prstGeom prst="line">
            <a:avLst/>
          </a:prstGeom>
          <a:ln w="25400">
            <a:solidFill>
              <a:schemeClr val="accent1"/>
            </a:solidFill>
            <a:tailEnd type="triangle"/>
          </a:ln>
        </p:spPr>
        <p:txBody>
          <a:bodyPr lIns="45718" tIns="45718" rIns="45718" bIns="45718"/>
          <a:lstStyle/>
          <a:p>
            <a:pPr/>
          </a:p>
        </p:txBody>
      </p:sp>
      <p:sp>
        <p:nvSpPr>
          <p:cNvPr id="975" name="Line"/>
          <p:cNvSpPr/>
          <p:nvPr/>
        </p:nvSpPr>
        <p:spPr>
          <a:xfrm flipV="1">
            <a:off x="8514461" y="1750950"/>
            <a:ext cx="1" cy="528682"/>
          </a:xfrm>
          <a:prstGeom prst="line">
            <a:avLst/>
          </a:prstGeom>
          <a:ln w="25400">
            <a:solidFill>
              <a:schemeClr val="accent1"/>
            </a:solidFill>
            <a:tailEnd type="triangle"/>
          </a:ln>
        </p:spPr>
        <p:txBody>
          <a:bodyPr lIns="45718" tIns="45718" rIns="45718" bIns="45718"/>
          <a:lstStyle/>
          <a:p>
            <a:pPr/>
          </a:p>
        </p:txBody>
      </p:sp>
      <p:sp>
        <p:nvSpPr>
          <p:cNvPr id="976" name="Line"/>
          <p:cNvSpPr/>
          <p:nvPr/>
        </p:nvSpPr>
        <p:spPr>
          <a:xfrm flipV="1">
            <a:off x="9860685" y="1750950"/>
            <a:ext cx="1" cy="528682"/>
          </a:xfrm>
          <a:prstGeom prst="line">
            <a:avLst/>
          </a:prstGeom>
          <a:ln w="25400">
            <a:solidFill>
              <a:schemeClr val="accent1"/>
            </a:solidFill>
            <a:tailEnd type="triangle"/>
          </a:ln>
        </p:spPr>
        <p:txBody>
          <a:bodyPr lIns="45718" tIns="45718" rIns="45718" bIns="45718"/>
          <a:lstStyle/>
          <a:p>
            <a:pPr/>
          </a:p>
        </p:txBody>
      </p:sp>
      <p:sp>
        <p:nvSpPr>
          <p:cNvPr id="977" name="Line"/>
          <p:cNvSpPr/>
          <p:nvPr/>
        </p:nvSpPr>
        <p:spPr>
          <a:xfrm flipV="1">
            <a:off x="11302083" y="1750950"/>
            <a:ext cx="1" cy="528682"/>
          </a:xfrm>
          <a:prstGeom prst="line">
            <a:avLst/>
          </a:prstGeom>
          <a:ln w="25400">
            <a:solidFill>
              <a:schemeClr val="accent1"/>
            </a:solidFill>
            <a:tailEnd type="triangle"/>
          </a:ln>
        </p:spPr>
        <p:txBody>
          <a:bodyPr lIns="45718" tIns="45718" rIns="45718" bIns="45718"/>
          <a:lstStyle/>
          <a:p>
            <a:pPr/>
          </a:p>
        </p:txBody>
      </p:sp>
      <p:sp>
        <p:nvSpPr>
          <p:cNvPr id="978" name="Line"/>
          <p:cNvSpPr/>
          <p:nvPr/>
        </p:nvSpPr>
        <p:spPr>
          <a:xfrm>
            <a:off x="7461393" y="2767885"/>
            <a:ext cx="769974" cy="1"/>
          </a:xfrm>
          <a:prstGeom prst="line">
            <a:avLst/>
          </a:prstGeom>
          <a:ln w="25400">
            <a:solidFill>
              <a:schemeClr val="accent1"/>
            </a:solidFill>
            <a:tailEnd type="triangle"/>
          </a:ln>
        </p:spPr>
        <p:txBody>
          <a:bodyPr lIns="45718" tIns="45718" rIns="45718" bIns="45718"/>
          <a:lstStyle/>
          <a:p>
            <a:pPr/>
          </a:p>
        </p:txBody>
      </p:sp>
      <p:sp>
        <p:nvSpPr>
          <p:cNvPr id="979" name="Line"/>
          <p:cNvSpPr/>
          <p:nvPr/>
        </p:nvSpPr>
        <p:spPr>
          <a:xfrm>
            <a:off x="8701063" y="2767885"/>
            <a:ext cx="869974" cy="1"/>
          </a:xfrm>
          <a:prstGeom prst="line">
            <a:avLst/>
          </a:prstGeom>
          <a:ln w="25400">
            <a:solidFill>
              <a:schemeClr val="accent1"/>
            </a:solidFill>
            <a:tailEnd type="triangle"/>
          </a:ln>
        </p:spPr>
        <p:txBody>
          <a:bodyPr lIns="45718" tIns="45718" rIns="45718" bIns="45718"/>
          <a:lstStyle/>
          <a:p>
            <a:pPr/>
          </a:p>
        </p:txBody>
      </p:sp>
      <p:sp>
        <p:nvSpPr>
          <p:cNvPr id="980" name="Line"/>
          <p:cNvSpPr/>
          <p:nvPr/>
        </p:nvSpPr>
        <p:spPr>
          <a:xfrm>
            <a:off x="10043748" y="2767885"/>
            <a:ext cx="1070939" cy="1"/>
          </a:xfrm>
          <a:prstGeom prst="line">
            <a:avLst/>
          </a:prstGeom>
          <a:ln w="25400">
            <a:solidFill>
              <a:schemeClr val="accent1"/>
            </a:solidFill>
            <a:tailEnd type="triangle"/>
          </a:ln>
        </p:spPr>
        <p:txBody>
          <a:bodyPr lIns="45718" tIns="45718" rIns="45718" bIns="45718"/>
          <a:lstStyle/>
          <a:p>
            <a:pPr/>
          </a:p>
        </p:txBody>
      </p:sp>
      <p:pic>
        <p:nvPicPr>
          <p:cNvPr id="981" name="boldsymbol_h_1.pdf" descr="boldsymbol_h_1.pdf"/>
          <p:cNvPicPr>
            <a:picLocks noChangeAspect="1"/>
          </p:cNvPicPr>
          <p:nvPr/>
        </p:nvPicPr>
        <p:blipFill>
          <a:blip r:embed="rId8">
            <a:extLst/>
          </a:blip>
          <a:stretch>
            <a:fillRect/>
          </a:stretch>
        </p:blipFill>
        <p:spPr>
          <a:xfrm>
            <a:off x="6731417" y="1887906"/>
            <a:ext cx="241051" cy="220389"/>
          </a:xfrm>
          <a:prstGeom prst="rect">
            <a:avLst/>
          </a:prstGeom>
          <a:ln w="12700">
            <a:miter lim="400000"/>
          </a:ln>
        </p:spPr>
      </p:pic>
      <p:pic>
        <p:nvPicPr>
          <p:cNvPr id="982" name="boldsymbol_h_2.pdf" descr="boldsymbol_h_2.pdf"/>
          <p:cNvPicPr>
            <a:picLocks noChangeAspect="1"/>
          </p:cNvPicPr>
          <p:nvPr/>
        </p:nvPicPr>
        <p:blipFill>
          <a:blip r:embed="rId9">
            <a:extLst/>
          </a:blip>
          <a:stretch>
            <a:fillRect/>
          </a:stretch>
        </p:blipFill>
        <p:spPr>
          <a:xfrm>
            <a:off x="8072132" y="1887282"/>
            <a:ext cx="249340" cy="221636"/>
          </a:xfrm>
          <a:prstGeom prst="rect">
            <a:avLst/>
          </a:prstGeom>
          <a:ln w="12700">
            <a:miter lim="400000"/>
          </a:ln>
        </p:spPr>
      </p:pic>
      <p:pic>
        <p:nvPicPr>
          <p:cNvPr id="983" name="boldsymbol_h_3.pdf" descr="boldsymbol_h_3.pdf"/>
          <p:cNvPicPr>
            <a:picLocks noChangeAspect="1"/>
          </p:cNvPicPr>
          <p:nvPr/>
        </p:nvPicPr>
        <p:blipFill>
          <a:blip r:embed="rId10">
            <a:extLst/>
          </a:blip>
          <a:stretch>
            <a:fillRect/>
          </a:stretch>
        </p:blipFill>
        <p:spPr>
          <a:xfrm>
            <a:off x="9383531" y="1873518"/>
            <a:ext cx="252458" cy="224407"/>
          </a:xfrm>
          <a:prstGeom prst="rect">
            <a:avLst/>
          </a:prstGeom>
          <a:ln w="12700">
            <a:miter lim="400000"/>
          </a:ln>
        </p:spPr>
      </p:pic>
      <p:pic>
        <p:nvPicPr>
          <p:cNvPr id="984" name="boldsymbol_h_4.pdf" descr="boldsymbol_h_4.pdf"/>
          <p:cNvPicPr>
            <a:picLocks noChangeAspect="1"/>
          </p:cNvPicPr>
          <p:nvPr/>
        </p:nvPicPr>
        <p:blipFill>
          <a:blip r:embed="rId11">
            <a:extLst/>
          </a:blip>
          <a:stretch>
            <a:fillRect/>
          </a:stretch>
        </p:blipFill>
        <p:spPr>
          <a:xfrm>
            <a:off x="10845841" y="1856734"/>
            <a:ext cx="298283" cy="257975"/>
          </a:xfrm>
          <a:prstGeom prst="rect">
            <a:avLst/>
          </a:prstGeom>
          <a:ln w="12700">
            <a:miter lim="400000"/>
          </a:ln>
        </p:spPr>
      </p:pic>
      <p:pic>
        <p:nvPicPr>
          <p:cNvPr id="985" name="y_1.pdf" descr="y_1.pdf"/>
          <p:cNvPicPr>
            <a:picLocks noChangeAspect="1"/>
          </p:cNvPicPr>
          <p:nvPr/>
        </p:nvPicPr>
        <p:blipFill>
          <a:blip r:embed="rId12">
            <a:extLst/>
          </a:blip>
          <a:stretch>
            <a:fillRect/>
          </a:stretch>
        </p:blipFill>
        <p:spPr>
          <a:xfrm>
            <a:off x="7206729" y="1392635"/>
            <a:ext cx="280508" cy="224407"/>
          </a:xfrm>
          <a:prstGeom prst="rect">
            <a:avLst/>
          </a:prstGeom>
          <a:ln w="12700">
            <a:miter lim="400000"/>
          </a:ln>
        </p:spPr>
      </p:pic>
      <p:pic>
        <p:nvPicPr>
          <p:cNvPr id="986" name="y_2.pdf" descr="y_2.pdf"/>
          <p:cNvPicPr>
            <a:picLocks noChangeAspect="1"/>
          </p:cNvPicPr>
          <p:nvPr/>
        </p:nvPicPr>
        <p:blipFill>
          <a:blip r:embed="rId13">
            <a:extLst/>
          </a:blip>
          <a:stretch>
            <a:fillRect/>
          </a:stretch>
        </p:blipFill>
        <p:spPr>
          <a:xfrm>
            <a:off x="8429337" y="1393376"/>
            <a:ext cx="278656" cy="222925"/>
          </a:xfrm>
          <a:prstGeom prst="rect">
            <a:avLst/>
          </a:prstGeom>
          <a:ln w="12700">
            <a:miter lim="400000"/>
          </a:ln>
        </p:spPr>
      </p:pic>
      <p:pic>
        <p:nvPicPr>
          <p:cNvPr id="987" name="y_3.pdf" descr="y_3.pdf"/>
          <p:cNvPicPr>
            <a:picLocks noChangeAspect="1"/>
          </p:cNvPicPr>
          <p:nvPr/>
        </p:nvPicPr>
        <p:blipFill>
          <a:blip r:embed="rId14">
            <a:extLst/>
          </a:blip>
          <a:stretch>
            <a:fillRect/>
          </a:stretch>
        </p:blipFill>
        <p:spPr>
          <a:xfrm>
            <a:off x="9800035" y="1391894"/>
            <a:ext cx="289858" cy="224407"/>
          </a:xfrm>
          <a:prstGeom prst="rect">
            <a:avLst/>
          </a:prstGeom>
          <a:ln w="12700">
            <a:miter lim="400000"/>
          </a:ln>
        </p:spPr>
      </p:pic>
      <p:pic>
        <p:nvPicPr>
          <p:cNvPr id="988" name="y_4.pdf" descr="y_4.pdf"/>
          <p:cNvPicPr>
            <a:picLocks noChangeAspect="1"/>
          </p:cNvPicPr>
          <p:nvPr/>
        </p:nvPicPr>
        <p:blipFill>
          <a:blip r:embed="rId15">
            <a:extLst/>
          </a:blip>
          <a:stretch>
            <a:fillRect/>
          </a:stretch>
        </p:blipFill>
        <p:spPr>
          <a:xfrm>
            <a:off x="11193157" y="1413128"/>
            <a:ext cx="311282" cy="240992"/>
          </a:xfrm>
          <a:prstGeom prst="rect">
            <a:avLst/>
          </a:prstGeom>
          <a:ln w="12700">
            <a:miter lim="400000"/>
          </a:ln>
        </p:spPr>
      </p:pic>
      <p:sp>
        <p:nvSpPr>
          <p:cNvPr id="989" name="Rounded Rectangle"/>
          <p:cNvSpPr/>
          <p:nvPr/>
        </p:nvSpPr>
        <p:spPr>
          <a:xfrm rot="16200000">
            <a:off x="8000957" y="4187150"/>
            <a:ext cx="1069039" cy="397935"/>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990" name="Oval"/>
          <p:cNvSpPr/>
          <p:nvPr/>
        </p:nvSpPr>
        <p:spPr>
          <a:xfrm>
            <a:off x="8435476" y="462083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991" name="Oval"/>
          <p:cNvSpPr/>
          <p:nvPr/>
        </p:nvSpPr>
        <p:spPr>
          <a:xfrm>
            <a:off x="8440442" y="4311873"/>
            <a:ext cx="200001" cy="215593"/>
          </a:xfrm>
          <a:prstGeom prst="ellipse">
            <a:avLst/>
          </a:prstGeom>
          <a:solidFill>
            <a:srgbClr val="5188C9"/>
          </a:solidFill>
          <a:ln w="25400">
            <a:solidFill>
              <a:srgbClr val="355E9C"/>
            </a:solidFill>
          </a:ln>
        </p:spPr>
        <p:txBody>
          <a:bodyPr lIns="45718" tIns="45718" rIns="45718" bIns="45718" anchor="ctr"/>
          <a:lstStyle/>
          <a:p>
            <a:pPr/>
          </a:p>
        </p:txBody>
      </p:sp>
      <p:sp>
        <p:nvSpPr>
          <p:cNvPr id="992" name="Oval"/>
          <p:cNvSpPr/>
          <p:nvPr/>
        </p:nvSpPr>
        <p:spPr>
          <a:xfrm>
            <a:off x="8444315" y="3988318"/>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993" name="Rounded Rectangle"/>
          <p:cNvSpPr/>
          <p:nvPr/>
        </p:nvSpPr>
        <p:spPr>
          <a:xfrm rot="16200000">
            <a:off x="6765524" y="4168250"/>
            <a:ext cx="1069039" cy="397934"/>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994" name="Oval"/>
          <p:cNvSpPr/>
          <p:nvPr/>
        </p:nvSpPr>
        <p:spPr>
          <a:xfrm>
            <a:off x="7200043" y="460193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995" name="Oval"/>
          <p:cNvSpPr/>
          <p:nvPr/>
        </p:nvSpPr>
        <p:spPr>
          <a:xfrm>
            <a:off x="7205009" y="4292973"/>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996" name="Oval"/>
          <p:cNvSpPr/>
          <p:nvPr/>
        </p:nvSpPr>
        <p:spPr>
          <a:xfrm>
            <a:off x="7208881" y="3969418"/>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997" name="Rounded Rectangle"/>
          <p:cNvSpPr/>
          <p:nvPr/>
        </p:nvSpPr>
        <p:spPr>
          <a:xfrm rot="16200000">
            <a:off x="7972781" y="2602399"/>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998" name="Oval"/>
          <p:cNvSpPr/>
          <p:nvPr/>
        </p:nvSpPr>
        <p:spPr>
          <a:xfrm>
            <a:off x="8407300" y="241847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999" name="Oval"/>
          <p:cNvSpPr/>
          <p:nvPr/>
        </p:nvSpPr>
        <p:spPr>
          <a:xfrm>
            <a:off x="8414322" y="2722516"/>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000" name="Oval"/>
          <p:cNvSpPr/>
          <p:nvPr/>
        </p:nvSpPr>
        <p:spPr>
          <a:xfrm>
            <a:off x="8414322" y="3025531"/>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001" name="Rounded Rectangle"/>
          <p:cNvSpPr/>
          <p:nvPr/>
        </p:nvSpPr>
        <p:spPr>
          <a:xfrm rot="16200000">
            <a:off x="9326165" y="2602399"/>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002" name="Oval"/>
          <p:cNvSpPr/>
          <p:nvPr/>
        </p:nvSpPr>
        <p:spPr>
          <a:xfrm>
            <a:off x="9760684" y="2418476"/>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1003" name="Oval"/>
          <p:cNvSpPr/>
          <p:nvPr/>
        </p:nvSpPr>
        <p:spPr>
          <a:xfrm>
            <a:off x="9767706" y="2722516"/>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1004" name="Oval"/>
          <p:cNvSpPr/>
          <p:nvPr/>
        </p:nvSpPr>
        <p:spPr>
          <a:xfrm>
            <a:off x="9767706" y="3025531"/>
            <a:ext cx="200002" cy="215592"/>
          </a:xfrm>
          <a:prstGeom prst="ellipse">
            <a:avLst/>
          </a:prstGeom>
          <a:solidFill>
            <a:srgbClr val="FF2600"/>
          </a:solidFill>
          <a:ln w="25400">
            <a:solidFill>
              <a:srgbClr val="941100"/>
            </a:solidFill>
          </a:ln>
        </p:spPr>
        <p:txBody>
          <a:bodyPr lIns="45718" tIns="45718" rIns="45718" bIns="45718" anchor="ctr"/>
          <a:lstStyle/>
          <a:p>
            <a:pPr/>
          </a:p>
        </p:txBody>
      </p:sp>
      <p:sp>
        <p:nvSpPr>
          <p:cNvPr id="1005" name="Rounded Rectangle"/>
          <p:cNvSpPr/>
          <p:nvPr/>
        </p:nvSpPr>
        <p:spPr>
          <a:xfrm rot="16200000">
            <a:off x="10767565" y="2600736"/>
            <a:ext cx="1069039" cy="413109"/>
          </a:xfrm>
          <a:prstGeom prst="roundRect">
            <a:avLst>
              <a:gd name="adj" fmla="val 38532"/>
            </a:avLst>
          </a:prstGeom>
          <a:solidFill>
            <a:srgbClr val="FFFFFF"/>
          </a:solidFill>
          <a:ln w="25400">
            <a:solidFill>
              <a:srgbClr val="941100"/>
            </a:solidFill>
          </a:ln>
        </p:spPr>
        <p:txBody>
          <a:bodyPr lIns="45718" tIns="45718" rIns="45718" bIns="45718" anchor="ctr"/>
          <a:lstStyle/>
          <a:p>
            <a:pPr/>
          </a:p>
        </p:txBody>
      </p:sp>
      <p:sp>
        <p:nvSpPr>
          <p:cNvPr id="1006" name="Oval"/>
          <p:cNvSpPr/>
          <p:nvPr/>
        </p:nvSpPr>
        <p:spPr>
          <a:xfrm>
            <a:off x="11202084" y="2416813"/>
            <a:ext cx="200001" cy="215592"/>
          </a:xfrm>
          <a:prstGeom prst="ellipse">
            <a:avLst/>
          </a:prstGeom>
          <a:solidFill>
            <a:srgbClr val="FF2600"/>
          </a:solidFill>
          <a:ln w="25400">
            <a:solidFill>
              <a:srgbClr val="941100"/>
            </a:solidFill>
          </a:ln>
        </p:spPr>
        <p:txBody>
          <a:bodyPr lIns="45718" tIns="45718" rIns="45718" bIns="45718" anchor="ctr"/>
          <a:lstStyle/>
          <a:p>
            <a:pPr/>
          </a:p>
        </p:txBody>
      </p:sp>
      <p:sp>
        <p:nvSpPr>
          <p:cNvPr id="1007" name="Oval"/>
          <p:cNvSpPr/>
          <p:nvPr/>
        </p:nvSpPr>
        <p:spPr>
          <a:xfrm>
            <a:off x="11209106" y="2720852"/>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008" name="Oval"/>
          <p:cNvSpPr/>
          <p:nvPr/>
        </p:nvSpPr>
        <p:spPr>
          <a:xfrm>
            <a:off x="11209106" y="3023867"/>
            <a:ext cx="200001" cy="215593"/>
          </a:xfrm>
          <a:prstGeom prst="ellipse">
            <a:avLst/>
          </a:prstGeom>
          <a:solidFill>
            <a:srgbClr val="FF2600"/>
          </a:solidFill>
          <a:ln w="25400">
            <a:solidFill>
              <a:srgbClr val="941100"/>
            </a:solidFill>
          </a:ln>
        </p:spPr>
        <p:txBody>
          <a:bodyPr lIns="45718" tIns="45718" rIns="45718" bIns="45718" anchor="ctr"/>
          <a:lstStyle/>
          <a:p>
            <a:pPr/>
          </a:p>
        </p:txBody>
      </p:sp>
      <p:sp>
        <p:nvSpPr>
          <p:cNvPr id="1009" name="Rounded Rectangle"/>
          <p:cNvSpPr/>
          <p:nvPr/>
        </p:nvSpPr>
        <p:spPr>
          <a:xfrm rot="16200000">
            <a:off x="9344252" y="4168250"/>
            <a:ext cx="1069040" cy="397934"/>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1010" name="Oval"/>
          <p:cNvSpPr/>
          <p:nvPr/>
        </p:nvSpPr>
        <p:spPr>
          <a:xfrm>
            <a:off x="9778771" y="460193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011" name="Oval"/>
          <p:cNvSpPr/>
          <p:nvPr/>
        </p:nvSpPr>
        <p:spPr>
          <a:xfrm>
            <a:off x="9783737" y="4292973"/>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012" name="Oval"/>
          <p:cNvSpPr/>
          <p:nvPr/>
        </p:nvSpPr>
        <p:spPr>
          <a:xfrm>
            <a:off x="9787610" y="3969418"/>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013" name="Rounded Rectangle"/>
          <p:cNvSpPr/>
          <p:nvPr/>
        </p:nvSpPr>
        <p:spPr>
          <a:xfrm rot="16200000">
            <a:off x="10814278" y="4168250"/>
            <a:ext cx="1069039" cy="397934"/>
          </a:xfrm>
          <a:prstGeom prst="roundRect">
            <a:avLst>
              <a:gd name="adj" fmla="val 38844"/>
            </a:avLst>
          </a:prstGeom>
          <a:solidFill>
            <a:srgbClr val="FFFFFF"/>
          </a:solidFill>
          <a:ln w="25400">
            <a:solidFill>
              <a:srgbClr val="355F9D"/>
            </a:solidFill>
          </a:ln>
        </p:spPr>
        <p:txBody>
          <a:bodyPr lIns="45718" tIns="45718" rIns="45718" bIns="45718" anchor="ctr"/>
          <a:lstStyle/>
          <a:p>
            <a:pPr/>
          </a:p>
        </p:txBody>
      </p:sp>
      <p:sp>
        <p:nvSpPr>
          <p:cNvPr id="1014" name="Oval"/>
          <p:cNvSpPr/>
          <p:nvPr/>
        </p:nvSpPr>
        <p:spPr>
          <a:xfrm>
            <a:off x="11248797" y="4601936"/>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015" name="Oval"/>
          <p:cNvSpPr/>
          <p:nvPr/>
        </p:nvSpPr>
        <p:spPr>
          <a:xfrm>
            <a:off x="11253763" y="4292973"/>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016" name="Oval"/>
          <p:cNvSpPr/>
          <p:nvPr/>
        </p:nvSpPr>
        <p:spPr>
          <a:xfrm>
            <a:off x="11257636" y="3969418"/>
            <a:ext cx="200001" cy="215592"/>
          </a:xfrm>
          <a:prstGeom prst="ellipse">
            <a:avLst/>
          </a:prstGeom>
          <a:solidFill>
            <a:srgbClr val="5188C9"/>
          </a:solidFill>
          <a:ln w="25400">
            <a:solidFill>
              <a:srgbClr val="355E9C"/>
            </a:solidFill>
          </a:ln>
        </p:spPr>
        <p:txBody>
          <a:bodyPr lIns="45718" tIns="45718" rIns="45718" bIns="45718" anchor="ctr"/>
          <a:lstStyle/>
          <a:p>
            <a:pPr/>
          </a:p>
        </p:txBody>
      </p:sp>
      <p:sp>
        <p:nvSpPr>
          <p:cNvPr id="1017" name="Line"/>
          <p:cNvSpPr/>
          <p:nvPr/>
        </p:nvSpPr>
        <p:spPr>
          <a:xfrm flipV="1">
            <a:off x="7292846" y="3385402"/>
            <a:ext cx="1" cy="434000"/>
          </a:xfrm>
          <a:prstGeom prst="line">
            <a:avLst/>
          </a:prstGeom>
          <a:ln w="25400">
            <a:solidFill>
              <a:schemeClr val="accent1"/>
            </a:solidFill>
            <a:tailEnd type="triangle"/>
          </a:ln>
        </p:spPr>
        <p:txBody>
          <a:bodyPr lIns="45718" tIns="45718" rIns="45718" bIns="45718"/>
          <a:lstStyle/>
          <a:p>
            <a:pPr/>
          </a:p>
        </p:txBody>
      </p:sp>
      <p:sp>
        <p:nvSpPr>
          <p:cNvPr id="1018" name="Line"/>
          <p:cNvSpPr/>
          <p:nvPr/>
        </p:nvSpPr>
        <p:spPr>
          <a:xfrm flipV="1">
            <a:off x="8519036" y="3385402"/>
            <a:ext cx="1" cy="468371"/>
          </a:xfrm>
          <a:prstGeom prst="line">
            <a:avLst/>
          </a:prstGeom>
          <a:ln w="25400">
            <a:solidFill>
              <a:schemeClr val="accent1"/>
            </a:solidFill>
            <a:tailEnd type="triangle"/>
          </a:ln>
        </p:spPr>
        <p:txBody>
          <a:bodyPr lIns="45718" tIns="45718" rIns="45718" bIns="45718"/>
          <a:lstStyle/>
          <a:p>
            <a:pPr/>
          </a:p>
        </p:txBody>
      </p:sp>
      <p:sp>
        <p:nvSpPr>
          <p:cNvPr id="1019" name="Line"/>
          <p:cNvSpPr/>
          <p:nvPr/>
        </p:nvSpPr>
        <p:spPr>
          <a:xfrm flipV="1">
            <a:off x="9857946" y="3385402"/>
            <a:ext cx="1" cy="456428"/>
          </a:xfrm>
          <a:prstGeom prst="line">
            <a:avLst/>
          </a:prstGeom>
          <a:ln w="25400">
            <a:solidFill>
              <a:schemeClr val="accent1"/>
            </a:solidFill>
            <a:tailEnd type="triangle"/>
          </a:ln>
        </p:spPr>
        <p:txBody>
          <a:bodyPr lIns="45718" tIns="45718" rIns="45718" bIns="45718"/>
          <a:lstStyle/>
          <a:p>
            <a:pPr/>
          </a:p>
        </p:txBody>
      </p:sp>
      <p:sp>
        <p:nvSpPr>
          <p:cNvPr id="1020" name="Line"/>
          <p:cNvSpPr/>
          <p:nvPr/>
        </p:nvSpPr>
        <p:spPr>
          <a:xfrm flipV="1">
            <a:off x="11310432" y="3385402"/>
            <a:ext cx="1" cy="434000"/>
          </a:xfrm>
          <a:prstGeom prst="line">
            <a:avLst/>
          </a:prstGeom>
          <a:ln w="25400">
            <a:solidFill>
              <a:schemeClr val="accent1"/>
            </a:solidFill>
            <a:tailEnd type="triangle"/>
          </a:ln>
        </p:spPr>
        <p:txBody>
          <a:bodyPr lIns="45718" tIns="45718" rIns="45718" bIns="45718"/>
          <a:lstStyle/>
          <a:p>
            <a:pPr/>
          </a:p>
        </p:txBody>
      </p:sp>
      <p:pic>
        <p:nvPicPr>
          <p:cNvPr id="1021" name="boldsymbol_W_h.pdf" descr="boldsymbol_W_h.pdf"/>
          <p:cNvPicPr>
            <a:picLocks noChangeAspect="1"/>
          </p:cNvPicPr>
          <p:nvPr/>
        </p:nvPicPr>
        <p:blipFill>
          <a:blip r:embed="rId16">
            <a:extLst/>
          </a:blip>
          <a:stretch>
            <a:fillRect/>
          </a:stretch>
        </p:blipFill>
        <p:spPr>
          <a:xfrm>
            <a:off x="7574971" y="2399163"/>
            <a:ext cx="419449" cy="220389"/>
          </a:xfrm>
          <a:prstGeom prst="rect">
            <a:avLst/>
          </a:prstGeom>
          <a:ln w="12700">
            <a:miter lim="400000"/>
          </a:ln>
        </p:spPr>
      </p:pic>
      <p:pic>
        <p:nvPicPr>
          <p:cNvPr id="1022" name="boldsymbol_W_h.pdf" descr="boldsymbol_W_h.pdf"/>
          <p:cNvPicPr>
            <a:picLocks noChangeAspect="1"/>
          </p:cNvPicPr>
          <p:nvPr/>
        </p:nvPicPr>
        <p:blipFill>
          <a:blip r:embed="rId16">
            <a:extLst/>
          </a:blip>
          <a:stretch>
            <a:fillRect/>
          </a:stretch>
        </p:blipFill>
        <p:spPr>
          <a:xfrm>
            <a:off x="8783234" y="2416078"/>
            <a:ext cx="419449" cy="220389"/>
          </a:xfrm>
          <a:prstGeom prst="rect">
            <a:avLst/>
          </a:prstGeom>
          <a:ln w="12700">
            <a:miter lim="400000"/>
          </a:ln>
        </p:spPr>
      </p:pic>
      <p:pic>
        <p:nvPicPr>
          <p:cNvPr id="1023" name="boldsymbol_W_h.pdf" descr="boldsymbol_W_h.pdf"/>
          <p:cNvPicPr>
            <a:picLocks noChangeAspect="1"/>
          </p:cNvPicPr>
          <p:nvPr/>
        </p:nvPicPr>
        <p:blipFill>
          <a:blip r:embed="rId16">
            <a:extLst/>
          </a:blip>
          <a:stretch>
            <a:fillRect/>
          </a:stretch>
        </p:blipFill>
        <p:spPr>
          <a:xfrm>
            <a:off x="10161661" y="2432448"/>
            <a:ext cx="419449" cy="220389"/>
          </a:xfrm>
          <a:prstGeom prst="rect">
            <a:avLst/>
          </a:prstGeom>
          <a:ln w="12700">
            <a:miter lim="400000"/>
          </a:ln>
        </p:spPr>
      </p:pic>
      <p:pic>
        <p:nvPicPr>
          <p:cNvPr id="1024" name="boldsymbol_e_1.pdf" descr="boldsymbol_e_1.pdf"/>
          <p:cNvPicPr>
            <a:picLocks noChangeAspect="1"/>
          </p:cNvPicPr>
          <p:nvPr/>
        </p:nvPicPr>
        <p:blipFill>
          <a:blip r:embed="rId17">
            <a:extLst/>
          </a:blip>
          <a:stretch>
            <a:fillRect/>
          </a:stretch>
        </p:blipFill>
        <p:spPr>
          <a:xfrm>
            <a:off x="6668549" y="4278214"/>
            <a:ext cx="297046" cy="220389"/>
          </a:xfrm>
          <a:prstGeom prst="rect">
            <a:avLst/>
          </a:prstGeom>
          <a:ln w="12700">
            <a:miter lim="400000"/>
          </a:ln>
        </p:spPr>
      </p:pic>
      <p:pic>
        <p:nvPicPr>
          <p:cNvPr id="1025" name="boldsymbol_e_2.pdf" descr="boldsymbol_e_2.pdf"/>
          <p:cNvPicPr>
            <a:picLocks noChangeAspect="1"/>
          </p:cNvPicPr>
          <p:nvPr/>
        </p:nvPicPr>
        <p:blipFill>
          <a:blip r:embed="rId18">
            <a:extLst/>
          </a:blip>
          <a:stretch>
            <a:fillRect/>
          </a:stretch>
        </p:blipFill>
        <p:spPr>
          <a:xfrm>
            <a:off x="7915450" y="4275286"/>
            <a:ext cx="335294" cy="240992"/>
          </a:xfrm>
          <a:prstGeom prst="rect">
            <a:avLst/>
          </a:prstGeom>
          <a:ln w="12700">
            <a:miter lim="400000"/>
          </a:ln>
        </p:spPr>
      </p:pic>
      <p:pic>
        <p:nvPicPr>
          <p:cNvPr id="1026" name="boldsymbol_e_3.pdf" descr="boldsymbol_e_3.pdf"/>
          <p:cNvPicPr>
            <a:picLocks noChangeAspect="1"/>
          </p:cNvPicPr>
          <p:nvPr/>
        </p:nvPicPr>
        <p:blipFill>
          <a:blip r:embed="rId19">
            <a:extLst/>
          </a:blip>
          <a:stretch>
            <a:fillRect/>
          </a:stretch>
        </p:blipFill>
        <p:spPr>
          <a:xfrm>
            <a:off x="9263544" y="4275916"/>
            <a:ext cx="335294" cy="240992"/>
          </a:xfrm>
          <a:prstGeom prst="rect">
            <a:avLst/>
          </a:prstGeom>
          <a:ln w="12700">
            <a:miter lim="400000"/>
          </a:ln>
        </p:spPr>
      </p:pic>
      <p:pic>
        <p:nvPicPr>
          <p:cNvPr id="1027" name="boldsymbol_e_4.pdf" descr="boldsymbol_e_4.pdf"/>
          <p:cNvPicPr>
            <a:picLocks noChangeAspect="1"/>
          </p:cNvPicPr>
          <p:nvPr/>
        </p:nvPicPr>
        <p:blipFill>
          <a:blip r:embed="rId20">
            <a:extLst/>
          </a:blip>
          <a:stretch>
            <a:fillRect/>
          </a:stretch>
        </p:blipFill>
        <p:spPr>
          <a:xfrm>
            <a:off x="10738124" y="4265621"/>
            <a:ext cx="335293" cy="240992"/>
          </a:xfrm>
          <a:prstGeom prst="rect">
            <a:avLst/>
          </a:prstGeom>
          <a:ln w="12700">
            <a:miter lim="400000"/>
          </a:ln>
        </p:spPr>
      </p:pic>
      <p:pic>
        <p:nvPicPr>
          <p:cNvPr id="1028" name="boldsymbol_W_e.pdf" descr="boldsymbol_W_e.pdf"/>
          <p:cNvPicPr>
            <a:picLocks noChangeAspect="1"/>
          </p:cNvPicPr>
          <p:nvPr/>
        </p:nvPicPr>
        <p:blipFill>
          <a:blip r:embed="rId21">
            <a:extLst/>
          </a:blip>
          <a:stretch>
            <a:fillRect/>
          </a:stretch>
        </p:blipFill>
        <p:spPr>
          <a:xfrm>
            <a:off x="7486429" y="3441280"/>
            <a:ext cx="423335" cy="234346"/>
          </a:xfrm>
          <a:prstGeom prst="rect">
            <a:avLst/>
          </a:prstGeom>
          <a:ln w="12700">
            <a:miter lim="400000"/>
          </a:ln>
        </p:spPr>
      </p:pic>
      <p:pic>
        <p:nvPicPr>
          <p:cNvPr id="1029" name="boldsymbol_W_e.pdf" descr="boldsymbol_W_e.pdf"/>
          <p:cNvPicPr>
            <a:picLocks noChangeAspect="1"/>
          </p:cNvPicPr>
          <p:nvPr/>
        </p:nvPicPr>
        <p:blipFill>
          <a:blip r:embed="rId21">
            <a:extLst/>
          </a:blip>
          <a:stretch>
            <a:fillRect/>
          </a:stretch>
        </p:blipFill>
        <p:spPr>
          <a:xfrm>
            <a:off x="8640835" y="3485229"/>
            <a:ext cx="423334" cy="234346"/>
          </a:xfrm>
          <a:prstGeom prst="rect">
            <a:avLst/>
          </a:prstGeom>
          <a:ln w="12700">
            <a:miter lim="400000"/>
          </a:ln>
        </p:spPr>
      </p:pic>
      <p:pic>
        <p:nvPicPr>
          <p:cNvPr id="1030" name="boldsymbol_W_e.pdf" descr="boldsymbol_W_e.pdf"/>
          <p:cNvPicPr>
            <a:picLocks noChangeAspect="1"/>
          </p:cNvPicPr>
          <p:nvPr/>
        </p:nvPicPr>
        <p:blipFill>
          <a:blip r:embed="rId21">
            <a:extLst/>
          </a:blip>
          <a:stretch>
            <a:fillRect/>
          </a:stretch>
        </p:blipFill>
        <p:spPr>
          <a:xfrm>
            <a:off x="10062513" y="3485229"/>
            <a:ext cx="423335" cy="234346"/>
          </a:xfrm>
          <a:prstGeom prst="rect">
            <a:avLst/>
          </a:prstGeom>
          <a:ln w="12700">
            <a:miter lim="400000"/>
          </a:ln>
        </p:spPr>
      </p:pic>
      <p:pic>
        <p:nvPicPr>
          <p:cNvPr id="1031" name="boldsymbol_W_e.pdf" descr="boldsymbol_W_e.pdf"/>
          <p:cNvPicPr>
            <a:picLocks noChangeAspect="1"/>
          </p:cNvPicPr>
          <p:nvPr/>
        </p:nvPicPr>
        <p:blipFill>
          <a:blip r:embed="rId21">
            <a:extLst/>
          </a:blip>
          <a:stretch>
            <a:fillRect/>
          </a:stretch>
        </p:blipFill>
        <p:spPr>
          <a:xfrm>
            <a:off x="11491900" y="3502414"/>
            <a:ext cx="423334" cy="234347"/>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5" name="What makes a good starting point?"/>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What makes a good starting point?</a:t>
            </a:r>
          </a:p>
        </p:txBody>
      </p:sp>
      <p:sp>
        <p:nvSpPr>
          <p:cNvPr id="1036" name="Distributional semantics: A word’s meaning is given by the words that frequently appear close-by…"/>
          <p:cNvSpPr txBox="1"/>
          <p:nvPr>
            <p:ph type="body" idx="4294967295"/>
          </p:nvPr>
        </p:nvSpPr>
        <p:spPr>
          <a:xfrm>
            <a:off x="467211" y="1496793"/>
            <a:ext cx="10390070" cy="5004501"/>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vl2pPr marL="800099" indent="-342899" defTabSz="914400">
              <a:spcBef>
                <a:spcPts val="700"/>
              </a:spcBef>
              <a:buChar char="•"/>
              <a:defRPr sz="2300">
                <a:latin typeface="Arial"/>
                <a:ea typeface="Arial"/>
                <a:cs typeface="Arial"/>
                <a:sym typeface="Arial"/>
              </a:defRPr>
            </a:lvl2pPr>
          </a:lstStyle>
          <a:p>
            <a:pPr/>
            <a:r>
              <a:t>Distributional semantics: A word’s meaning is given by the words that frequently appear close-by</a:t>
            </a:r>
          </a:p>
          <a:p>
            <a:pPr lvl="1"/>
            <a:r>
              <a:t>“You shall know a word by the company it keeps” (J. R. Firth 1957)</a:t>
            </a:r>
          </a:p>
        </p:txBody>
      </p:sp>
      <p:pic>
        <p:nvPicPr>
          <p:cNvPr id="1037" name="Image" descr="Image"/>
          <p:cNvPicPr>
            <a:picLocks noChangeAspect="1"/>
          </p:cNvPicPr>
          <p:nvPr/>
        </p:nvPicPr>
        <p:blipFill>
          <a:blip r:embed="rId3">
            <a:extLst/>
          </a:blip>
          <a:stretch>
            <a:fillRect/>
          </a:stretch>
        </p:blipFill>
        <p:spPr>
          <a:xfrm>
            <a:off x="755650" y="3395793"/>
            <a:ext cx="10680700" cy="1206501"/>
          </a:xfrm>
          <a:prstGeom prst="rect">
            <a:avLst/>
          </a:prstGeom>
          <a:ln w="12700">
            <a:miter lim="400000"/>
          </a:ln>
        </p:spPr>
      </p:pic>
      <p:sp>
        <p:nvSpPr>
          <p:cNvPr id="1038" name="these contexts will represent “banking”"/>
          <p:cNvSpPr txBox="1"/>
          <p:nvPr/>
        </p:nvSpPr>
        <p:spPr>
          <a:xfrm>
            <a:off x="3892905" y="5430860"/>
            <a:ext cx="400496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these contexts will represent “banking”</a:t>
            </a:r>
          </a:p>
        </p:txBody>
      </p:sp>
      <p:sp>
        <p:nvSpPr>
          <p:cNvPr id="1039" name="Line"/>
          <p:cNvSpPr/>
          <p:nvPr/>
        </p:nvSpPr>
        <p:spPr>
          <a:xfrm flipH="1" flipV="1">
            <a:off x="4251580" y="4752236"/>
            <a:ext cx="1274786" cy="782096"/>
          </a:xfrm>
          <a:prstGeom prst="line">
            <a:avLst/>
          </a:prstGeom>
          <a:ln w="25400">
            <a:solidFill>
              <a:schemeClr val="accent1"/>
            </a:solidFill>
            <a:tailEnd type="triangle"/>
          </a:ln>
        </p:spPr>
        <p:txBody>
          <a:bodyPr lIns="45718" tIns="45718" rIns="45718" bIns="45718"/>
          <a:lstStyle/>
          <a:p>
            <a:pPr/>
          </a:p>
        </p:txBody>
      </p:sp>
      <p:sp>
        <p:nvSpPr>
          <p:cNvPr id="1040" name="Line"/>
          <p:cNvSpPr/>
          <p:nvPr/>
        </p:nvSpPr>
        <p:spPr>
          <a:xfrm flipV="1">
            <a:off x="5553261" y="4625608"/>
            <a:ext cx="1450782" cy="870122"/>
          </a:xfrm>
          <a:prstGeom prst="line">
            <a:avLst/>
          </a:prstGeom>
          <a:ln w="25400">
            <a:solidFill>
              <a:schemeClr val="accent1"/>
            </a:solidFill>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4" name="Word2vec Overview [Mikolov et al. 13]"/>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Word2vec Overview [Mikolov et al. 13]</a:t>
            </a:r>
          </a:p>
        </p:txBody>
      </p:sp>
      <p:sp>
        <p:nvSpPr>
          <p:cNvPr id="1045" name="Skipgram: maximizing the probability of the context words given w_t"/>
          <p:cNvSpPr txBox="1"/>
          <p:nvPr>
            <p:ph type="body" idx="4294967295"/>
          </p:nvPr>
        </p:nvSpPr>
        <p:spPr>
          <a:xfrm>
            <a:off x="467211" y="1496793"/>
            <a:ext cx="10390070" cy="5004501"/>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Skipgram: maximizing the probability of the context words given w_t</a:t>
            </a:r>
          </a:p>
        </p:txBody>
      </p:sp>
      <p:pic>
        <p:nvPicPr>
          <p:cNvPr id="1046" name="J(_theta)=-_frac.pdf" descr="J(_theta)=-_frac.pdf"/>
          <p:cNvPicPr>
            <a:picLocks noChangeAspect="1"/>
          </p:cNvPicPr>
          <p:nvPr/>
        </p:nvPicPr>
        <p:blipFill>
          <a:blip r:embed="rId3">
            <a:extLst/>
          </a:blip>
          <a:stretch>
            <a:fillRect/>
          </a:stretch>
        </p:blipFill>
        <p:spPr>
          <a:xfrm>
            <a:off x="706161" y="2412193"/>
            <a:ext cx="5745406" cy="723062"/>
          </a:xfrm>
          <a:prstGeom prst="rect">
            <a:avLst/>
          </a:prstGeom>
          <a:ln w="12700">
            <a:miter lim="400000"/>
          </a:ln>
        </p:spPr>
      </p:pic>
      <p:pic>
        <p:nvPicPr>
          <p:cNvPr id="1047" name="Image" descr="Image"/>
          <p:cNvPicPr>
            <a:picLocks noChangeAspect="1"/>
          </p:cNvPicPr>
          <p:nvPr/>
        </p:nvPicPr>
        <p:blipFill>
          <a:blip r:embed="rId4">
            <a:extLst/>
          </a:blip>
          <a:stretch>
            <a:fillRect/>
          </a:stretch>
        </p:blipFill>
        <p:spPr>
          <a:xfrm>
            <a:off x="4887880" y="3409736"/>
            <a:ext cx="7238935" cy="2513870"/>
          </a:xfrm>
          <a:prstGeom prst="rect">
            <a:avLst/>
          </a:prstGeom>
          <a:ln w="12700">
            <a:miter lim="400000"/>
          </a:ln>
        </p:spPr>
      </p:pic>
      <p:pic>
        <p:nvPicPr>
          <p:cNvPr id="1048" name="P(w_t+j_mid_w_t).pdf" descr="P(w_t+j_mid_w_t).pdf"/>
          <p:cNvPicPr>
            <a:picLocks noChangeAspect="1"/>
          </p:cNvPicPr>
          <p:nvPr/>
        </p:nvPicPr>
        <p:blipFill>
          <a:blip r:embed="rId5">
            <a:extLst/>
          </a:blip>
          <a:stretch>
            <a:fillRect/>
          </a:stretch>
        </p:blipFill>
        <p:spPr>
          <a:xfrm>
            <a:off x="719891" y="3243571"/>
            <a:ext cx="4010922" cy="864232"/>
          </a:xfrm>
          <a:prstGeom prst="rect">
            <a:avLst/>
          </a:prstGeom>
          <a:ln w="12700">
            <a:miter lim="400000"/>
          </a:ln>
        </p:spPr>
      </p:pic>
      <p:sp>
        <p:nvSpPr>
          <p:cNvPr id="1049" name="Line"/>
          <p:cNvSpPr/>
          <p:nvPr/>
        </p:nvSpPr>
        <p:spPr>
          <a:xfrm flipV="1">
            <a:off x="3145639" y="4216119"/>
            <a:ext cx="1" cy="901104"/>
          </a:xfrm>
          <a:prstGeom prst="line">
            <a:avLst/>
          </a:prstGeom>
          <a:ln w="25400">
            <a:solidFill>
              <a:schemeClr val="accent1"/>
            </a:solidFill>
            <a:tailEnd type="triangle"/>
          </a:ln>
        </p:spPr>
        <p:txBody>
          <a:bodyPr lIns="45718" tIns="45718" rIns="45718" bIns="45718"/>
          <a:lstStyle/>
          <a:p>
            <a:pPr/>
          </a:p>
        </p:txBody>
      </p:sp>
      <p:sp>
        <p:nvSpPr>
          <p:cNvPr id="1050" name="probability of predicting w_t+j in contrast to predicting any other words"/>
          <p:cNvSpPr txBox="1"/>
          <p:nvPr/>
        </p:nvSpPr>
        <p:spPr>
          <a:xfrm>
            <a:off x="1108612" y="5467401"/>
            <a:ext cx="5088490"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probability of predicting w_t+j in contrast to predicting any other words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4" name="Word2vec Overview [Mikolov et al. 13]"/>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Word2vec Overview [Mikolov et al. 13]</a:t>
            </a:r>
          </a:p>
        </p:txBody>
      </p:sp>
      <p:sp>
        <p:nvSpPr>
          <p:cNvPr id="1055" name="CBOW: maximizing the probability of w_t given context words"/>
          <p:cNvSpPr txBox="1"/>
          <p:nvPr>
            <p:ph type="body" idx="4294967295"/>
          </p:nvPr>
        </p:nvSpPr>
        <p:spPr>
          <a:xfrm>
            <a:off x="467211" y="1496793"/>
            <a:ext cx="10390070" cy="5004501"/>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CBOW: maximizing the probability of w_t given context words</a:t>
            </a:r>
          </a:p>
        </p:txBody>
      </p:sp>
      <p:pic>
        <p:nvPicPr>
          <p:cNvPr id="1056" name="-.pdf" descr="-.pdf"/>
          <p:cNvPicPr>
            <a:picLocks noChangeAspect="1"/>
          </p:cNvPicPr>
          <p:nvPr/>
        </p:nvPicPr>
        <p:blipFill>
          <a:blip r:embed="rId3">
            <a:extLst/>
          </a:blip>
          <a:stretch>
            <a:fillRect/>
          </a:stretch>
        </p:blipFill>
        <p:spPr>
          <a:xfrm>
            <a:off x="4056759" y="2648189"/>
            <a:ext cx="139701" cy="12701"/>
          </a:xfrm>
          <a:prstGeom prst="rect">
            <a:avLst/>
          </a:prstGeom>
          <a:ln w="12700">
            <a:miter lim="400000"/>
          </a:ln>
        </p:spPr>
      </p:pic>
      <p:pic>
        <p:nvPicPr>
          <p:cNvPr id="1057" name="Image" descr="Image"/>
          <p:cNvPicPr>
            <a:picLocks noChangeAspect="1"/>
          </p:cNvPicPr>
          <p:nvPr/>
        </p:nvPicPr>
        <p:blipFill>
          <a:blip r:embed="rId4">
            <a:extLst/>
          </a:blip>
          <a:stretch>
            <a:fillRect/>
          </a:stretch>
        </p:blipFill>
        <p:spPr>
          <a:xfrm>
            <a:off x="2164367" y="2138066"/>
            <a:ext cx="6995757" cy="409054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1" name="Word embedding result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Word embedding results</a:t>
            </a:r>
          </a:p>
        </p:txBody>
      </p:sp>
      <p:sp>
        <p:nvSpPr>
          <p:cNvPr id="1062" name="Maximizing the probability of the context words given w_t (Skipgram)"/>
          <p:cNvSpPr txBox="1"/>
          <p:nvPr>
            <p:ph type="body" idx="4294967295"/>
          </p:nvPr>
        </p:nvSpPr>
        <p:spPr>
          <a:xfrm>
            <a:off x="467211" y="1496793"/>
            <a:ext cx="10390070" cy="5004501"/>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Maximizing the probability of the context words given w_t (Skipgram)</a:t>
            </a:r>
          </a:p>
        </p:txBody>
      </p:sp>
      <p:pic>
        <p:nvPicPr>
          <p:cNvPr id="1063" name="Image" descr="Image"/>
          <p:cNvPicPr>
            <a:picLocks noChangeAspect="1"/>
          </p:cNvPicPr>
          <p:nvPr/>
        </p:nvPicPr>
        <p:blipFill>
          <a:blip r:embed="rId3">
            <a:extLst/>
          </a:blip>
          <a:stretch>
            <a:fillRect/>
          </a:stretch>
        </p:blipFill>
        <p:spPr>
          <a:xfrm>
            <a:off x="1292563" y="3034897"/>
            <a:ext cx="3458524" cy="2528670"/>
          </a:xfrm>
          <a:prstGeom prst="rect">
            <a:avLst/>
          </a:prstGeom>
          <a:ln w="12700">
            <a:miter lim="400000"/>
          </a:ln>
        </p:spPr>
      </p:pic>
      <p:sp>
        <p:nvSpPr>
          <p:cNvPr id="1064" name="words closest to “sweden”"/>
          <p:cNvSpPr txBox="1"/>
          <p:nvPr/>
        </p:nvSpPr>
        <p:spPr>
          <a:xfrm>
            <a:off x="1400996" y="2337092"/>
            <a:ext cx="274676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i="1">
                <a:latin typeface="Arial"/>
                <a:ea typeface="Arial"/>
                <a:cs typeface="Arial"/>
                <a:sym typeface="Arial"/>
              </a:defRPr>
            </a:lvl1pPr>
          </a:lstStyle>
          <a:p>
            <a:pPr/>
            <a:r>
              <a:t>words closest to “sweden”</a:t>
            </a:r>
          </a:p>
        </p:txBody>
      </p:sp>
      <p:pic>
        <p:nvPicPr>
          <p:cNvPr id="1065" name="Image" descr="Image"/>
          <p:cNvPicPr>
            <a:picLocks noChangeAspect="1"/>
          </p:cNvPicPr>
          <p:nvPr/>
        </p:nvPicPr>
        <p:blipFill>
          <a:blip r:embed="rId4">
            <a:extLst/>
          </a:blip>
          <a:stretch>
            <a:fillRect/>
          </a:stretch>
        </p:blipFill>
        <p:spPr>
          <a:xfrm>
            <a:off x="5624800" y="2293612"/>
            <a:ext cx="4863395" cy="375447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9" name="Word embedding result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Word embedding results</a:t>
            </a:r>
          </a:p>
        </p:txBody>
      </p:sp>
      <p:sp>
        <p:nvSpPr>
          <p:cNvPr id="1070" name="Maximizing the probability of the context words given w_t (Skipgram)"/>
          <p:cNvSpPr txBox="1"/>
          <p:nvPr>
            <p:ph type="body" idx="4294967295"/>
          </p:nvPr>
        </p:nvSpPr>
        <p:spPr>
          <a:xfrm>
            <a:off x="467211" y="1496793"/>
            <a:ext cx="10390070" cy="5004501"/>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Maximizing the probability of the context words given w_t (Skipgram)</a:t>
            </a:r>
          </a:p>
        </p:txBody>
      </p:sp>
      <p:pic>
        <p:nvPicPr>
          <p:cNvPr id="1071" name="Image" descr="Image"/>
          <p:cNvPicPr>
            <a:picLocks noChangeAspect="1"/>
          </p:cNvPicPr>
          <p:nvPr/>
        </p:nvPicPr>
        <p:blipFill>
          <a:blip r:embed="rId3">
            <a:extLst/>
          </a:blip>
          <a:stretch>
            <a:fillRect/>
          </a:stretch>
        </p:blipFill>
        <p:spPr>
          <a:xfrm>
            <a:off x="2774346" y="1992850"/>
            <a:ext cx="6643308" cy="4506300"/>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5" name="Skipgram with negative sampl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Skipgram with negative sampling</a:t>
            </a:r>
          </a:p>
        </p:txBody>
      </p:sp>
      <p:sp>
        <p:nvSpPr>
          <p:cNvPr id="1076" name="It is computationally expensive to use all words for normalization…"/>
          <p:cNvSpPr txBox="1"/>
          <p:nvPr>
            <p:ph type="body" idx="4294967295"/>
          </p:nvPr>
        </p:nvSpPr>
        <p:spPr>
          <a:xfrm>
            <a:off x="467211" y="1496793"/>
            <a:ext cx="10390070"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It is computationally expensive to use all words for normalization</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In standard word2vec, implement negative sampling to improve the performance</a:t>
            </a:r>
          </a:p>
          <a:p>
            <a:pPr marL="342899" indent="-342899" defTabSz="914400">
              <a:spcBef>
                <a:spcPts val="700"/>
              </a:spcBef>
              <a:defRPr sz="2300">
                <a:latin typeface="Arial"/>
                <a:ea typeface="Arial"/>
                <a:cs typeface="Arial"/>
                <a:sym typeface="Arial"/>
              </a:defRPr>
            </a:pPr>
            <a:r>
              <a:t>Main idea: train binary logistic regressions for a true pair (center word and word in its context window) versus several noise pairs (the center word paired with a random word)</a:t>
            </a:r>
          </a:p>
        </p:txBody>
      </p:sp>
      <p:pic>
        <p:nvPicPr>
          <p:cNvPr id="1077" name="P(w_t+j_mid_w_t).pdf" descr="P(w_t+j_mid_w_t).pdf"/>
          <p:cNvPicPr>
            <a:picLocks noChangeAspect="1"/>
          </p:cNvPicPr>
          <p:nvPr/>
        </p:nvPicPr>
        <p:blipFill>
          <a:blip r:embed="rId3">
            <a:extLst/>
          </a:blip>
          <a:stretch>
            <a:fillRect/>
          </a:stretch>
        </p:blipFill>
        <p:spPr>
          <a:xfrm>
            <a:off x="2916553" y="1991149"/>
            <a:ext cx="3616302" cy="779204"/>
          </a:xfrm>
          <a:prstGeom prst="rect">
            <a:avLst/>
          </a:prstGeom>
          <a:ln w="12700">
            <a:miter lim="400000"/>
          </a:ln>
        </p:spPr>
      </p:pic>
      <p:pic>
        <p:nvPicPr>
          <p:cNvPr id="1078" name="J_t_(_theta)=_lo.pdf" descr="J_t_(_theta)=_lo.pdf"/>
          <p:cNvPicPr>
            <a:picLocks noChangeAspect="1"/>
          </p:cNvPicPr>
          <p:nvPr/>
        </p:nvPicPr>
        <p:blipFill>
          <a:blip r:embed="rId4">
            <a:extLst/>
          </a:blip>
          <a:stretch>
            <a:fillRect/>
          </a:stretch>
        </p:blipFill>
        <p:spPr>
          <a:xfrm>
            <a:off x="2473504" y="4940426"/>
            <a:ext cx="6007085" cy="759439"/>
          </a:xfrm>
          <a:prstGeom prst="rect">
            <a:avLst/>
          </a:prstGeom>
          <a:ln w="12700">
            <a:miter lim="400000"/>
          </a:ln>
        </p:spPr>
      </p:pic>
      <p:sp>
        <p:nvSpPr>
          <p:cNvPr id="1079" name="maximize prob that context word appears"/>
          <p:cNvSpPr txBox="1"/>
          <p:nvPr/>
        </p:nvSpPr>
        <p:spPr>
          <a:xfrm>
            <a:off x="1115905" y="6117190"/>
            <a:ext cx="461363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maximize prob that context word appears</a:t>
            </a:r>
          </a:p>
        </p:txBody>
      </p:sp>
      <p:sp>
        <p:nvSpPr>
          <p:cNvPr id="1080" name="minimize prob that random words appear"/>
          <p:cNvSpPr txBox="1"/>
          <p:nvPr/>
        </p:nvSpPr>
        <p:spPr>
          <a:xfrm>
            <a:off x="6385106" y="6117190"/>
            <a:ext cx="458784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i="1">
                <a:solidFill>
                  <a:srgbClr val="FF2600"/>
                </a:solidFill>
                <a:latin typeface="Arial"/>
                <a:ea typeface="Arial"/>
                <a:cs typeface="Arial"/>
                <a:sym typeface="Arial"/>
              </a:defRPr>
            </a:lvl1pPr>
          </a:lstStyle>
          <a:p>
            <a:pPr/>
            <a:r>
              <a:t>minimize prob that random words appear</a:t>
            </a:r>
          </a:p>
        </p:txBody>
      </p:sp>
      <p:sp>
        <p:nvSpPr>
          <p:cNvPr id="1081" name="Line"/>
          <p:cNvSpPr/>
          <p:nvPr/>
        </p:nvSpPr>
        <p:spPr>
          <a:xfrm flipV="1">
            <a:off x="3085239" y="5560758"/>
            <a:ext cx="1019680" cy="646706"/>
          </a:xfrm>
          <a:prstGeom prst="line">
            <a:avLst/>
          </a:prstGeom>
          <a:ln w="25400">
            <a:solidFill>
              <a:schemeClr val="accent1"/>
            </a:solidFill>
            <a:tailEnd type="triangle"/>
          </a:ln>
        </p:spPr>
        <p:txBody>
          <a:bodyPr lIns="45718" tIns="45718" rIns="45718" bIns="45718"/>
          <a:lstStyle/>
          <a:p>
            <a:pPr/>
          </a:p>
        </p:txBody>
      </p:sp>
      <p:sp>
        <p:nvSpPr>
          <p:cNvPr id="1082" name="Line"/>
          <p:cNvSpPr/>
          <p:nvPr/>
        </p:nvSpPr>
        <p:spPr>
          <a:xfrm flipH="1" flipV="1">
            <a:off x="7125066" y="5560758"/>
            <a:ext cx="1167671" cy="646091"/>
          </a:xfrm>
          <a:prstGeom prst="line">
            <a:avLst/>
          </a:prstGeom>
          <a:ln w="25400">
            <a:solidFill>
              <a:schemeClr val="accent1"/>
            </a:solidFill>
            <a:tailEnd type="triangle"/>
          </a:ln>
        </p:spPr>
        <p:txBody>
          <a:bodyPr lIns="45718" tIns="45718" rIns="45718" bIns="45718"/>
          <a:lstStyle/>
          <a:p>
            <a:pPr/>
          </a:p>
        </p:txBody>
      </p:sp>
      <p:sp>
        <p:nvSpPr>
          <p:cNvPr id="1083" name="Rectangle"/>
          <p:cNvSpPr/>
          <p:nvPr/>
        </p:nvSpPr>
        <p:spPr>
          <a:xfrm>
            <a:off x="4531691" y="2409425"/>
            <a:ext cx="2261109" cy="509411"/>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1084" name="expensive to compute"/>
          <p:cNvSpPr txBox="1"/>
          <p:nvPr/>
        </p:nvSpPr>
        <p:spPr>
          <a:xfrm>
            <a:off x="7264572" y="2476100"/>
            <a:ext cx="3174798"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expensive to compute</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8" name="Negative sampl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Negative sampling</a:t>
            </a:r>
          </a:p>
        </p:txBody>
      </p:sp>
      <p:sp>
        <p:nvSpPr>
          <p:cNvPr id="1089" name="How to select negative samples?…"/>
          <p:cNvSpPr txBox="1"/>
          <p:nvPr>
            <p:ph type="body" idx="4294967295"/>
          </p:nvPr>
        </p:nvSpPr>
        <p:spPr>
          <a:xfrm>
            <a:off x="467211" y="1496793"/>
            <a:ext cx="10390070" cy="50045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How to select negative samples?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The probability of selecting a word as a negative sample is related to its frequency, with more frequent words being more likely to be selected as negative samples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Instead of using the raw frequency, in the original word2vec paper, each word is given a weight that's equal to it's frequency (word count) raised to the 3/4 power</a:t>
            </a:r>
          </a:p>
        </p:txBody>
      </p:sp>
      <p:pic>
        <p:nvPicPr>
          <p:cNvPr id="1090" name="P_left(w_i_right.pdf" descr="P_left(w_i_right.pdf"/>
          <p:cNvPicPr>
            <a:picLocks noChangeAspect="1"/>
          </p:cNvPicPr>
          <p:nvPr/>
        </p:nvPicPr>
        <p:blipFill>
          <a:blip r:embed="rId3">
            <a:extLst/>
          </a:blip>
          <a:stretch>
            <a:fillRect/>
          </a:stretch>
        </p:blipFill>
        <p:spPr>
          <a:xfrm>
            <a:off x="4340965" y="5151091"/>
            <a:ext cx="3346955" cy="87777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LSI vs PLSA vs LDA"/>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LSI vs PLSA vs LDA</a:t>
            </a:r>
          </a:p>
        </p:txBody>
      </p:sp>
      <p:sp>
        <p:nvSpPr>
          <p:cNvPr id="125"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26" name="Indexing by latent semantic analysis. Deerwester et al. 1998…"/>
          <p:cNvSpPr txBox="1"/>
          <p:nvPr>
            <p:ph type="body" sz="half" idx="4294967295"/>
          </p:nvPr>
        </p:nvSpPr>
        <p:spPr>
          <a:xfrm>
            <a:off x="685345" y="3822104"/>
            <a:ext cx="10821310" cy="2188707"/>
          </a:xfrm>
          <a:prstGeom prst="rect">
            <a:avLst/>
          </a:prstGeom>
        </p:spPr>
        <p:txBody>
          <a:bodyPr lIns="45719" tIns="45719" rIns="45719" bIns="45719"/>
          <a:lstStyle/>
          <a:p>
            <a:pPr marL="342900" indent="-342900" defTabSz="457200">
              <a:spcBef>
                <a:spcPts val="500"/>
              </a:spcBef>
              <a:defRPr sz="2400">
                <a:latin typeface="Arial"/>
                <a:ea typeface="Arial"/>
                <a:cs typeface="Arial"/>
                <a:sym typeface="Arial"/>
              </a:defRPr>
            </a:pPr>
            <a:r>
              <a:t>Indexing by latent semantic analysis. Deerwester et al. 1998</a:t>
            </a:r>
          </a:p>
          <a:p>
            <a:pPr marL="342900" indent="-342900" defTabSz="457200">
              <a:spcBef>
                <a:spcPts val="500"/>
              </a:spcBef>
              <a:defRPr sz="2400">
                <a:latin typeface="Arial"/>
                <a:ea typeface="Arial"/>
                <a:cs typeface="Arial"/>
                <a:sym typeface="Arial"/>
              </a:defRPr>
            </a:pPr>
            <a:r>
              <a:t>Probabilistic latent semantic analysis. Thomas Hoffman. 2001 </a:t>
            </a:r>
          </a:p>
          <a:p>
            <a:pPr marL="342900" indent="-342900" defTabSz="457200">
              <a:spcBef>
                <a:spcPts val="500"/>
              </a:spcBef>
              <a:defRPr sz="2400">
                <a:latin typeface="Arial"/>
                <a:ea typeface="Arial"/>
                <a:cs typeface="Arial"/>
                <a:sym typeface="Arial"/>
              </a:defRPr>
            </a:pPr>
            <a:r>
              <a:t>Latent Dirichlet allocation. Blei et al. 2003</a:t>
            </a:r>
          </a:p>
        </p:txBody>
      </p:sp>
      <p:sp>
        <p:nvSpPr>
          <p:cNvPr id="127" name="Rectangle"/>
          <p:cNvSpPr/>
          <p:nvPr/>
        </p:nvSpPr>
        <p:spPr>
          <a:xfrm>
            <a:off x="1282445" y="1924153"/>
            <a:ext cx="2222662" cy="898333"/>
          </a:xfrm>
          <a:prstGeom prst="rect">
            <a:avLst/>
          </a:prstGeom>
          <a:solidFill>
            <a:srgbClr val="0433FF">
              <a:alpha val="38931"/>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8" name="Rectangle"/>
          <p:cNvSpPr/>
          <p:nvPr/>
        </p:nvSpPr>
        <p:spPr>
          <a:xfrm>
            <a:off x="4836392" y="1924153"/>
            <a:ext cx="2222662" cy="898333"/>
          </a:xfrm>
          <a:prstGeom prst="rect">
            <a:avLst/>
          </a:prstGeom>
          <a:solidFill>
            <a:srgbClr val="0433FF">
              <a:alpha val="38931"/>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29" name="Rectangle"/>
          <p:cNvSpPr/>
          <p:nvPr/>
        </p:nvSpPr>
        <p:spPr>
          <a:xfrm>
            <a:off x="8390339" y="1924153"/>
            <a:ext cx="2222662" cy="898333"/>
          </a:xfrm>
          <a:prstGeom prst="rect">
            <a:avLst/>
          </a:prstGeom>
          <a:solidFill>
            <a:srgbClr val="0433FF">
              <a:alpha val="38931"/>
            </a:srgbClr>
          </a:solidFill>
          <a:ln w="25400">
            <a:solidFill>
              <a:schemeClr val="accent1"/>
            </a:solidFill>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130" name="LSI (1998)"/>
          <p:cNvSpPr txBox="1"/>
          <p:nvPr/>
        </p:nvSpPr>
        <p:spPr>
          <a:xfrm>
            <a:off x="1812067" y="2194250"/>
            <a:ext cx="1109733"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LSI (1998)</a:t>
            </a:r>
          </a:p>
        </p:txBody>
      </p:sp>
      <p:sp>
        <p:nvSpPr>
          <p:cNvPr id="131" name="PLSA (2002)"/>
          <p:cNvSpPr txBox="1"/>
          <p:nvPr/>
        </p:nvSpPr>
        <p:spPr>
          <a:xfrm>
            <a:off x="5392856" y="2194250"/>
            <a:ext cx="1295806"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PLSA (2002)</a:t>
            </a:r>
          </a:p>
        </p:txBody>
      </p:sp>
      <p:sp>
        <p:nvSpPr>
          <p:cNvPr id="132" name="LDA (2003)"/>
          <p:cNvSpPr txBox="1"/>
          <p:nvPr/>
        </p:nvSpPr>
        <p:spPr>
          <a:xfrm>
            <a:off x="8853767" y="2194250"/>
            <a:ext cx="1198584"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FFFF"/>
                </a:solidFill>
              </a:defRPr>
            </a:lvl1pPr>
          </a:lstStyle>
          <a:p>
            <a:pPr/>
            <a:r>
              <a:t>LDA (2003)</a:t>
            </a:r>
          </a:p>
        </p:txBody>
      </p:sp>
      <p:sp>
        <p:nvSpPr>
          <p:cNvPr id="133" name="Line"/>
          <p:cNvSpPr/>
          <p:nvPr/>
        </p:nvSpPr>
        <p:spPr>
          <a:xfrm>
            <a:off x="3485539" y="2373319"/>
            <a:ext cx="1295805" cy="1"/>
          </a:xfrm>
          <a:prstGeom prst="line">
            <a:avLst/>
          </a:prstGeom>
          <a:ln w="25400">
            <a:solidFill>
              <a:schemeClr val="accent1"/>
            </a:solidFill>
            <a:tailEnd type="triangle"/>
          </a:ln>
        </p:spPr>
        <p:txBody>
          <a:bodyPr lIns="45718" tIns="45718" rIns="45718" bIns="45718"/>
          <a:lstStyle/>
          <a:p>
            <a:pPr/>
          </a:p>
        </p:txBody>
      </p:sp>
      <p:sp>
        <p:nvSpPr>
          <p:cNvPr id="134" name="Line"/>
          <p:cNvSpPr/>
          <p:nvPr/>
        </p:nvSpPr>
        <p:spPr>
          <a:xfrm>
            <a:off x="7085212" y="2373319"/>
            <a:ext cx="1295806" cy="1"/>
          </a:xfrm>
          <a:prstGeom prst="line">
            <a:avLst/>
          </a:prstGeom>
          <a:ln w="25400">
            <a:solidFill>
              <a:schemeClr val="accent1"/>
            </a:solidFill>
            <a:tailEnd type="triangle"/>
          </a:ln>
        </p:spPr>
        <p:txBody>
          <a:bodyPr lIns="45718" tIns="45718" rIns="45718" bIns="45718"/>
          <a:lstStyle/>
          <a:p>
            <a:pP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94" name="Encoding meaning in vector difference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Encoding meaning in vector differences</a:t>
            </a:r>
          </a:p>
        </p:txBody>
      </p:sp>
      <p:sp>
        <p:nvSpPr>
          <p:cNvPr id="1095" name="Ratio of co-occurrence probability can encode meaning components…"/>
          <p:cNvSpPr txBox="1"/>
          <p:nvPr>
            <p:ph type="body" idx="4294967295"/>
          </p:nvPr>
        </p:nvSpPr>
        <p:spPr>
          <a:xfrm>
            <a:off x="467211" y="1496793"/>
            <a:ext cx="11257579" cy="5236880"/>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Ratio of co-occurrence probability can encode meaning components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Capturing the ratio using a bilinear model:</a:t>
            </a:r>
          </a:p>
        </p:txBody>
      </p:sp>
      <p:pic>
        <p:nvPicPr>
          <p:cNvPr id="1096" name="Image" descr="Image"/>
          <p:cNvPicPr>
            <a:picLocks noChangeAspect="1"/>
          </p:cNvPicPr>
          <p:nvPr/>
        </p:nvPicPr>
        <p:blipFill>
          <a:blip r:embed="rId3">
            <a:extLst/>
          </a:blip>
          <a:stretch>
            <a:fillRect/>
          </a:stretch>
        </p:blipFill>
        <p:spPr>
          <a:xfrm>
            <a:off x="3090641" y="2209823"/>
            <a:ext cx="5730439" cy="2763710"/>
          </a:xfrm>
          <a:prstGeom prst="rect">
            <a:avLst/>
          </a:prstGeom>
          <a:ln w="12700">
            <a:miter lim="400000"/>
          </a:ln>
        </p:spPr>
      </p:pic>
      <p:pic>
        <p:nvPicPr>
          <p:cNvPr id="1097" name="Image" descr="Image"/>
          <p:cNvPicPr>
            <a:picLocks noChangeAspect="1"/>
          </p:cNvPicPr>
          <p:nvPr/>
        </p:nvPicPr>
        <p:blipFill>
          <a:blip r:embed="rId4">
            <a:extLst/>
          </a:blip>
          <a:stretch>
            <a:fillRect/>
          </a:stretch>
        </p:blipFill>
        <p:spPr>
          <a:xfrm>
            <a:off x="2055734" y="5592483"/>
            <a:ext cx="2637971" cy="624126"/>
          </a:xfrm>
          <a:prstGeom prst="rect">
            <a:avLst/>
          </a:prstGeom>
          <a:ln w="12700">
            <a:miter lim="400000"/>
          </a:ln>
        </p:spPr>
      </p:pic>
      <p:pic>
        <p:nvPicPr>
          <p:cNvPr id="1098" name="Image" descr="Image"/>
          <p:cNvPicPr>
            <a:picLocks noChangeAspect="1"/>
          </p:cNvPicPr>
          <p:nvPr/>
        </p:nvPicPr>
        <p:blipFill>
          <a:blip r:embed="rId5">
            <a:extLst/>
          </a:blip>
          <a:stretch>
            <a:fillRect/>
          </a:stretch>
        </p:blipFill>
        <p:spPr>
          <a:xfrm>
            <a:off x="5964699" y="5513789"/>
            <a:ext cx="3912744" cy="96537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2" name="Summary of word embedd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Summary of word embedding</a:t>
            </a:r>
          </a:p>
        </p:txBody>
      </p:sp>
      <p:sp>
        <p:nvSpPr>
          <p:cNvPr id="1103" name="Word embedding is designed for initializing the embedding layer of a neural network…"/>
          <p:cNvSpPr txBox="1"/>
          <p:nvPr>
            <p:ph type="body" idx="4294967295"/>
          </p:nvPr>
        </p:nvSpPr>
        <p:spPr>
          <a:xfrm>
            <a:off x="467211" y="1496793"/>
            <a:ext cx="11075582" cy="4834856"/>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Word embedding is designed for initializing the embedding layer of a neural network</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Skipgram and CBOW train word embedding vectors by predicting the probability of word generation from context words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Training of word embedding vectors can be improved using negative sampling, subsampling of frequent words, and detecting phrases</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7" name="Long short term memory [Hochreiter &amp; Schmidhuber 97]"/>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Long short term memory [Hochreiter &amp; Schmidhuber 97]</a:t>
            </a:r>
          </a:p>
        </p:txBody>
      </p:sp>
      <p:pic>
        <p:nvPicPr>
          <p:cNvPr id="1108" name="Image" descr="Image"/>
          <p:cNvPicPr>
            <a:picLocks noChangeAspect="1"/>
          </p:cNvPicPr>
          <p:nvPr/>
        </p:nvPicPr>
        <p:blipFill>
          <a:blip r:embed="rId3">
            <a:extLst/>
          </a:blip>
          <a:stretch>
            <a:fillRect/>
          </a:stretch>
        </p:blipFill>
        <p:spPr>
          <a:xfrm>
            <a:off x="6613264" y="3355506"/>
            <a:ext cx="6185699" cy="3288140"/>
          </a:xfrm>
          <a:prstGeom prst="rect">
            <a:avLst/>
          </a:prstGeom>
          <a:ln w="12700">
            <a:miter lim="400000"/>
          </a:ln>
        </p:spPr>
      </p:pic>
      <p:sp>
        <p:nvSpPr>
          <p:cNvPr id="1109" name="Solution to the vanishing gradient problem…"/>
          <p:cNvSpPr txBox="1"/>
          <p:nvPr>
            <p:ph type="body" idx="4294967295"/>
          </p:nvPr>
        </p:nvSpPr>
        <p:spPr>
          <a:xfrm>
            <a:off x="467211" y="1496793"/>
            <a:ext cx="11075582" cy="4834856"/>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Solution to the vanishing gradient problem</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At time t, there is a hidden state h_t and a cell state c_t</a:t>
            </a:r>
          </a:p>
          <a:p>
            <a:pPr lvl="1" marL="800099" indent="-342899" defTabSz="914400">
              <a:spcBef>
                <a:spcPts val="700"/>
              </a:spcBef>
              <a:buChar char="•"/>
              <a:defRPr sz="2300">
                <a:latin typeface="Arial"/>
                <a:ea typeface="Arial"/>
                <a:cs typeface="Arial"/>
                <a:sym typeface="Arial"/>
              </a:defRPr>
            </a:pPr>
            <a:r>
              <a:t>Both vectors are of the same length</a:t>
            </a:r>
          </a:p>
          <a:p>
            <a:pPr lvl="1" marL="800099" indent="-342899" defTabSz="914400">
              <a:spcBef>
                <a:spcPts val="700"/>
              </a:spcBef>
              <a:buChar char="•"/>
              <a:defRPr sz="2300">
                <a:latin typeface="Arial"/>
                <a:ea typeface="Arial"/>
                <a:cs typeface="Arial"/>
                <a:sym typeface="Arial"/>
              </a:defRPr>
            </a:pPr>
            <a:r>
              <a:t>The cell state stores long-term information</a:t>
            </a:r>
          </a:p>
          <a:p>
            <a:pPr lvl="1" marL="800099" indent="-342899" defTabSz="914400">
              <a:spcBef>
                <a:spcPts val="700"/>
              </a:spcBef>
              <a:buChar char="•"/>
              <a:defRPr sz="2300">
                <a:latin typeface="Arial"/>
                <a:ea typeface="Arial"/>
                <a:cs typeface="Arial"/>
                <a:sym typeface="Arial"/>
              </a:defRPr>
            </a:pPr>
            <a:r>
              <a:t>Four gates: forget, input modulation, input, output</a:t>
            </a:r>
          </a:p>
          <a:p>
            <a:pPr lvl="1" marL="800099" indent="-342899" defTabSz="914400">
              <a:spcBef>
                <a:spcPts val="700"/>
              </a:spcBef>
              <a:buChar char="•"/>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The forget gate helps solve vanishing gradient</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3" name="Long short term memory [Hochreiter &amp; Schmidhuber 97]"/>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Long short term memory [Hochreiter &amp; Schmidhuber 97]</a:t>
            </a:r>
          </a:p>
        </p:txBody>
      </p:sp>
      <p:sp>
        <p:nvSpPr>
          <p:cNvPr id="1114" name="https://medium.datadriveninvestor.com/how-do-lstm-networks-solve-the-problem-of-vanishing-gradients-a6784971a577"/>
          <p:cNvSpPr txBox="1"/>
          <p:nvPr/>
        </p:nvSpPr>
        <p:spPr>
          <a:xfrm>
            <a:off x="163095" y="6527675"/>
            <a:ext cx="8371616"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https://medium.datadriveninvestor.com/how-do-lstm-networks-solve-the-problem-of-vanishing-gradients-a6784971a577</a:t>
            </a:r>
          </a:p>
        </p:txBody>
      </p:sp>
      <p:pic>
        <p:nvPicPr>
          <p:cNvPr id="1115" name="Image" descr="Image"/>
          <p:cNvPicPr>
            <a:picLocks noChangeAspect="1"/>
          </p:cNvPicPr>
          <p:nvPr/>
        </p:nvPicPr>
        <p:blipFill>
          <a:blip r:embed="rId3">
            <a:extLst/>
          </a:blip>
          <a:stretch>
            <a:fillRect/>
          </a:stretch>
        </p:blipFill>
        <p:spPr>
          <a:xfrm>
            <a:off x="6015323" y="2675952"/>
            <a:ext cx="6257506" cy="3437356"/>
          </a:xfrm>
          <a:prstGeom prst="rect">
            <a:avLst/>
          </a:prstGeom>
          <a:ln w="12700">
            <a:miter lim="400000"/>
          </a:ln>
        </p:spPr>
      </p:pic>
      <p:sp>
        <p:nvSpPr>
          <p:cNvPr id="1116" name="Forget gate:"/>
          <p:cNvSpPr txBox="1"/>
          <p:nvPr>
            <p:ph type="body" idx="4294967295"/>
          </p:nvPr>
        </p:nvSpPr>
        <p:spPr>
          <a:xfrm>
            <a:off x="467211" y="1496793"/>
            <a:ext cx="11075582" cy="4834856"/>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Forget gate:</a:t>
            </a:r>
          </a:p>
        </p:txBody>
      </p:sp>
      <p:pic>
        <p:nvPicPr>
          <p:cNvPr id="1117" name="Image" descr="Image"/>
          <p:cNvPicPr>
            <a:picLocks noChangeAspect="1"/>
          </p:cNvPicPr>
          <p:nvPr/>
        </p:nvPicPr>
        <p:blipFill>
          <a:blip r:embed="rId4">
            <a:extLst/>
          </a:blip>
          <a:stretch>
            <a:fillRect/>
          </a:stretch>
        </p:blipFill>
        <p:spPr>
          <a:xfrm>
            <a:off x="1530974" y="2764592"/>
            <a:ext cx="2684965" cy="29920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1" name="Long short term memory [Hochreiter &amp; Schmidhuber 97]"/>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Long short term memory [Hochreiter &amp; Schmidhuber 97]</a:t>
            </a:r>
          </a:p>
        </p:txBody>
      </p:sp>
      <p:sp>
        <p:nvSpPr>
          <p:cNvPr id="1122" name="https://medium.datadriveninvestor.com/how-do-lstm-networks-solve-the-problem-of-vanishing-gradients-a6784971a577"/>
          <p:cNvSpPr txBox="1"/>
          <p:nvPr/>
        </p:nvSpPr>
        <p:spPr>
          <a:xfrm>
            <a:off x="163095" y="6527675"/>
            <a:ext cx="8371616"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https://medium.datadriveninvestor.com/how-do-lstm-networks-solve-the-problem-of-vanishing-gradients-a6784971a577</a:t>
            </a:r>
          </a:p>
        </p:txBody>
      </p:sp>
      <p:sp>
        <p:nvSpPr>
          <p:cNvPr id="1123" name="Input and input modulation gate:"/>
          <p:cNvSpPr txBox="1"/>
          <p:nvPr>
            <p:ph type="body" idx="4294967295"/>
          </p:nvPr>
        </p:nvSpPr>
        <p:spPr>
          <a:xfrm>
            <a:off x="467211" y="1496793"/>
            <a:ext cx="11075582" cy="4834856"/>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Input and input modulation gate:</a:t>
            </a:r>
          </a:p>
        </p:txBody>
      </p:sp>
      <p:pic>
        <p:nvPicPr>
          <p:cNvPr id="1124" name="Image" descr="Image"/>
          <p:cNvPicPr>
            <a:picLocks noChangeAspect="1"/>
          </p:cNvPicPr>
          <p:nvPr/>
        </p:nvPicPr>
        <p:blipFill>
          <a:blip r:embed="rId3">
            <a:extLst/>
          </a:blip>
          <a:stretch>
            <a:fillRect/>
          </a:stretch>
        </p:blipFill>
        <p:spPr>
          <a:xfrm>
            <a:off x="6232715" y="2861247"/>
            <a:ext cx="6179149" cy="3219713"/>
          </a:xfrm>
          <a:prstGeom prst="rect">
            <a:avLst/>
          </a:prstGeom>
          <a:ln w="12700">
            <a:miter lim="400000"/>
          </a:ln>
        </p:spPr>
      </p:pic>
      <p:pic>
        <p:nvPicPr>
          <p:cNvPr id="1125" name="Image" descr="Image"/>
          <p:cNvPicPr>
            <a:picLocks noChangeAspect="1"/>
          </p:cNvPicPr>
          <p:nvPr/>
        </p:nvPicPr>
        <p:blipFill>
          <a:blip r:embed="rId4">
            <a:extLst/>
          </a:blip>
          <a:stretch>
            <a:fillRect/>
          </a:stretch>
        </p:blipFill>
        <p:spPr>
          <a:xfrm>
            <a:off x="1012668" y="2459792"/>
            <a:ext cx="5845443" cy="284582"/>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9" name="Long short term memory [Hochreiter &amp; Schmidhuber 97]"/>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Long short term memory [Hochreiter &amp; Schmidhuber 97]</a:t>
            </a:r>
          </a:p>
        </p:txBody>
      </p:sp>
      <p:sp>
        <p:nvSpPr>
          <p:cNvPr id="1130" name="https://medium.datadriveninvestor.com/how-do-lstm-networks-solve-the-problem-of-vanishing-gradients-a6784971a577"/>
          <p:cNvSpPr txBox="1"/>
          <p:nvPr/>
        </p:nvSpPr>
        <p:spPr>
          <a:xfrm>
            <a:off x="163095" y="6527675"/>
            <a:ext cx="8371616"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https://medium.datadriveninvestor.com/how-do-lstm-networks-solve-the-problem-of-vanishing-gradients-a6784971a577</a:t>
            </a:r>
          </a:p>
        </p:txBody>
      </p:sp>
      <p:sp>
        <p:nvSpPr>
          <p:cNvPr id="1131" name="Output gate (controls the output hidden state):"/>
          <p:cNvSpPr txBox="1"/>
          <p:nvPr>
            <p:ph type="body" sz="quarter" idx="4294967295"/>
          </p:nvPr>
        </p:nvSpPr>
        <p:spPr>
          <a:xfrm>
            <a:off x="467211" y="1509493"/>
            <a:ext cx="11397714" cy="1007108"/>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Output gate (controls the output hidden state):</a:t>
            </a:r>
          </a:p>
        </p:txBody>
      </p:sp>
      <p:pic>
        <p:nvPicPr>
          <p:cNvPr id="1132" name="Image" descr="Image"/>
          <p:cNvPicPr>
            <a:picLocks noChangeAspect="1"/>
          </p:cNvPicPr>
          <p:nvPr/>
        </p:nvPicPr>
        <p:blipFill>
          <a:blip r:embed="rId3">
            <a:extLst/>
          </a:blip>
          <a:stretch>
            <a:fillRect/>
          </a:stretch>
        </p:blipFill>
        <p:spPr>
          <a:xfrm>
            <a:off x="6232473" y="2915795"/>
            <a:ext cx="6090216" cy="3260903"/>
          </a:xfrm>
          <a:prstGeom prst="rect">
            <a:avLst/>
          </a:prstGeom>
          <a:ln w="12700">
            <a:miter lim="400000"/>
          </a:ln>
        </p:spPr>
      </p:pic>
      <p:pic>
        <p:nvPicPr>
          <p:cNvPr id="1133" name="Image" descr="Image"/>
          <p:cNvPicPr>
            <a:picLocks noChangeAspect="1"/>
          </p:cNvPicPr>
          <p:nvPr/>
        </p:nvPicPr>
        <p:blipFill>
          <a:blip r:embed="rId4">
            <a:extLst/>
          </a:blip>
          <a:stretch>
            <a:fillRect/>
          </a:stretch>
        </p:blipFill>
        <p:spPr>
          <a:xfrm>
            <a:off x="1055401" y="2197828"/>
            <a:ext cx="3729437" cy="1052079"/>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7" name="BPTT for LSTM"/>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BPTT for LSTM</a:t>
            </a:r>
          </a:p>
        </p:txBody>
      </p:sp>
      <p:sp>
        <p:nvSpPr>
          <p:cNvPr id="1138" name="https://medium.datadriveninvestor.com/how-do-lstm-networks-solve-the-problem-of-vanishing-gradients-a6784971a577"/>
          <p:cNvSpPr txBox="1"/>
          <p:nvPr/>
        </p:nvSpPr>
        <p:spPr>
          <a:xfrm>
            <a:off x="163095" y="6527675"/>
            <a:ext cx="8371616"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https://medium.datadriveninvestor.com/how-do-lstm-networks-solve-the-problem-of-vanishing-gradients-a6784971a577</a:t>
            </a:r>
          </a:p>
        </p:txBody>
      </p:sp>
      <p:pic>
        <p:nvPicPr>
          <p:cNvPr id="1139" name="Image" descr="Image"/>
          <p:cNvPicPr>
            <a:picLocks noChangeAspect="1"/>
          </p:cNvPicPr>
          <p:nvPr/>
        </p:nvPicPr>
        <p:blipFill>
          <a:blip r:embed="rId3">
            <a:extLst/>
          </a:blip>
          <a:stretch>
            <a:fillRect/>
          </a:stretch>
        </p:blipFill>
        <p:spPr>
          <a:xfrm>
            <a:off x="6232473" y="2915795"/>
            <a:ext cx="6090216" cy="3260903"/>
          </a:xfrm>
          <a:prstGeom prst="rect">
            <a:avLst/>
          </a:prstGeom>
          <a:ln w="12700">
            <a:miter lim="400000"/>
          </a:ln>
        </p:spPr>
      </p:pic>
      <p:pic>
        <p:nvPicPr>
          <p:cNvPr id="1140" name="Image" descr="Image"/>
          <p:cNvPicPr>
            <a:picLocks noChangeAspect="1"/>
          </p:cNvPicPr>
          <p:nvPr/>
        </p:nvPicPr>
        <p:blipFill>
          <a:blip r:embed="rId4">
            <a:extLst/>
          </a:blip>
          <a:stretch>
            <a:fillRect/>
          </a:stretch>
        </p:blipFill>
        <p:spPr>
          <a:xfrm>
            <a:off x="758512" y="1546485"/>
            <a:ext cx="3330364" cy="302761"/>
          </a:xfrm>
          <a:prstGeom prst="rect">
            <a:avLst/>
          </a:prstGeom>
          <a:ln w="12700">
            <a:miter lim="400000"/>
          </a:ln>
        </p:spPr>
      </p:pic>
      <p:pic>
        <p:nvPicPr>
          <p:cNvPr id="1141" name="Image" descr="Image"/>
          <p:cNvPicPr>
            <a:picLocks noChangeAspect="1"/>
          </p:cNvPicPr>
          <p:nvPr/>
        </p:nvPicPr>
        <p:blipFill>
          <a:blip r:embed="rId5">
            <a:extLst/>
          </a:blip>
          <a:stretch>
            <a:fillRect/>
          </a:stretch>
        </p:blipFill>
        <p:spPr>
          <a:xfrm>
            <a:off x="755077" y="2036059"/>
            <a:ext cx="4205913" cy="302762"/>
          </a:xfrm>
          <a:prstGeom prst="rect">
            <a:avLst/>
          </a:prstGeom>
          <a:ln w="12700">
            <a:miter lim="400000"/>
          </a:ln>
        </p:spPr>
      </p:pic>
      <p:sp>
        <p:nvSpPr>
          <p:cNvPr id="1142" name="From BPTT for RNN, we saw that the major reason for vanishing gradient to happen is the product of         's.…"/>
          <p:cNvSpPr txBox="1"/>
          <p:nvPr>
            <p:ph type="body" sz="half" idx="4294967295"/>
          </p:nvPr>
        </p:nvSpPr>
        <p:spPr>
          <a:xfrm>
            <a:off x="693729" y="2757788"/>
            <a:ext cx="5657835" cy="4733101"/>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From BPTT for RNN, we saw that the major reason for vanishing gradient to happen is the product of         's. </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This problem, however, does not occur for LSTM</a:t>
            </a:r>
          </a:p>
        </p:txBody>
      </p:sp>
      <p:pic>
        <p:nvPicPr>
          <p:cNvPr id="1143" name="Image" descr="Image"/>
          <p:cNvPicPr>
            <a:picLocks noChangeAspect="1"/>
          </p:cNvPicPr>
          <p:nvPr/>
        </p:nvPicPr>
        <p:blipFill>
          <a:blip r:embed="rId6">
            <a:extLst/>
          </a:blip>
          <a:stretch>
            <a:fillRect/>
          </a:stretch>
        </p:blipFill>
        <p:spPr>
          <a:xfrm>
            <a:off x="4327368" y="3497705"/>
            <a:ext cx="537612" cy="473332"/>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7" name="BPTT for LSTM"/>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BPTT for LSTM</a:t>
            </a:r>
          </a:p>
        </p:txBody>
      </p:sp>
      <p:sp>
        <p:nvSpPr>
          <p:cNvPr id="1148" name="https://prvnk10.medium.com/how-lstms-solve-the-problem-of-vanishing-gradients-ea88f08c78ca"/>
          <p:cNvSpPr txBox="1"/>
          <p:nvPr/>
        </p:nvSpPr>
        <p:spPr>
          <a:xfrm>
            <a:off x="163095" y="6527675"/>
            <a:ext cx="6782950"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https://prvnk10.medium.com/how-lstms-solve-the-problem-of-vanishing-gradients-ea88f08c78ca</a:t>
            </a:r>
          </a:p>
        </p:txBody>
      </p:sp>
      <p:sp>
        <p:nvSpPr>
          <p:cNvPr id="1149" name="Theorem 1: The gradient of the objective function         w.r.t. parameter    is the sum of derivative of         w.r.t.     along all possible paths.…"/>
          <p:cNvSpPr txBox="1"/>
          <p:nvPr>
            <p:ph type="body" idx="4294967295"/>
          </p:nvPr>
        </p:nvSpPr>
        <p:spPr>
          <a:xfrm>
            <a:off x="467211" y="1496793"/>
            <a:ext cx="11075582" cy="4834856"/>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Theorem 1: The gradient of the objective function         w.r.t. parameter    is the sum of derivative of         w.r.t.     along all possible paths. </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As a result, the gradient vanishes when the gradient flows through EVERY PATH from     to         vanish.</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Let's look at one specific path and prove the gradient does not vanish there</a:t>
            </a:r>
          </a:p>
        </p:txBody>
      </p:sp>
      <p:pic>
        <p:nvPicPr>
          <p:cNvPr id="1150" name="Image" descr="Image"/>
          <p:cNvPicPr>
            <a:picLocks noChangeAspect="1"/>
          </p:cNvPicPr>
          <p:nvPr/>
        </p:nvPicPr>
        <p:blipFill>
          <a:blip r:embed="rId3">
            <a:extLst/>
          </a:blip>
          <a:stretch>
            <a:fillRect/>
          </a:stretch>
        </p:blipFill>
        <p:spPr>
          <a:xfrm>
            <a:off x="7326494" y="1579016"/>
            <a:ext cx="519586" cy="300386"/>
          </a:xfrm>
          <a:prstGeom prst="rect">
            <a:avLst/>
          </a:prstGeom>
          <a:ln w="12700">
            <a:miter lim="400000"/>
          </a:ln>
        </p:spPr>
      </p:pic>
      <p:pic>
        <p:nvPicPr>
          <p:cNvPr id="1151" name="Image" descr="Image"/>
          <p:cNvPicPr>
            <a:picLocks noChangeAspect="1"/>
          </p:cNvPicPr>
          <p:nvPr/>
        </p:nvPicPr>
        <p:blipFill>
          <a:blip r:embed="rId4">
            <a:extLst/>
          </a:blip>
          <a:stretch>
            <a:fillRect/>
          </a:stretch>
        </p:blipFill>
        <p:spPr>
          <a:xfrm>
            <a:off x="10033520" y="1594589"/>
            <a:ext cx="159549" cy="269239"/>
          </a:xfrm>
          <a:prstGeom prst="rect">
            <a:avLst/>
          </a:prstGeom>
          <a:ln w="12700">
            <a:miter lim="400000"/>
          </a:ln>
        </p:spPr>
      </p:pic>
      <p:pic>
        <p:nvPicPr>
          <p:cNvPr id="1152" name="Image" descr="Image"/>
          <p:cNvPicPr>
            <a:picLocks noChangeAspect="1"/>
          </p:cNvPicPr>
          <p:nvPr/>
        </p:nvPicPr>
        <p:blipFill>
          <a:blip r:embed="rId3">
            <a:extLst/>
          </a:blip>
          <a:stretch>
            <a:fillRect/>
          </a:stretch>
        </p:blipFill>
        <p:spPr>
          <a:xfrm>
            <a:off x="3496091" y="1919209"/>
            <a:ext cx="519586" cy="300386"/>
          </a:xfrm>
          <a:prstGeom prst="rect">
            <a:avLst/>
          </a:prstGeom>
          <a:ln w="12700">
            <a:miter lim="400000"/>
          </a:ln>
        </p:spPr>
      </p:pic>
      <p:pic>
        <p:nvPicPr>
          <p:cNvPr id="1153" name="Image" descr="Image"/>
          <p:cNvPicPr>
            <a:picLocks noChangeAspect="1"/>
          </p:cNvPicPr>
          <p:nvPr/>
        </p:nvPicPr>
        <p:blipFill>
          <a:blip r:embed="rId4">
            <a:extLst/>
          </a:blip>
          <a:stretch>
            <a:fillRect/>
          </a:stretch>
        </p:blipFill>
        <p:spPr>
          <a:xfrm>
            <a:off x="4817359" y="1934783"/>
            <a:ext cx="159549" cy="269239"/>
          </a:xfrm>
          <a:prstGeom prst="rect">
            <a:avLst/>
          </a:prstGeom>
          <a:ln w="12700">
            <a:miter lim="400000"/>
          </a:ln>
        </p:spPr>
      </p:pic>
      <p:pic>
        <p:nvPicPr>
          <p:cNvPr id="1154" name="Image" descr="Image"/>
          <p:cNvPicPr>
            <a:picLocks noChangeAspect="1"/>
          </p:cNvPicPr>
          <p:nvPr/>
        </p:nvPicPr>
        <p:blipFill>
          <a:blip r:embed="rId4">
            <a:extLst/>
          </a:blip>
          <a:stretch>
            <a:fillRect/>
          </a:stretch>
        </p:blipFill>
        <p:spPr>
          <a:xfrm>
            <a:off x="1546588" y="3167724"/>
            <a:ext cx="159550" cy="269239"/>
          </a:xfrm>
          <a:prstGeom prst="rect">
            <a:avLst/>
          </a:prstGeom>
          <a:ln w="12700">
            <a:miter lim="400000"/>
          </a:ln>
        </p:spPr>
      </p:pic>
      <p:pic>
        <p:nvPicPr>
          <p:cNvPr id="1155" name="Image" descr="Image"/>
          <p:cNvPicPr>
            <a:picLocks noChangeAspect="1"/>
          </p:cNvPicPr>
          <p:nvPr/>
        </p:nvPicPr>
        <p:blipFill>
          <a:blip r:embed="rId3">
            <a:extLst/>
          </a:blip>
          <a:stretch>
            <a:fillRect/>
          </a:stretch>
        </p:blipFill>
        <p:spPr>
          <a:xfrm>
            <a:off x="2197360" y="3152150"/>
            <a:ext cx="519586" cy="300386"/>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9" name="BPTT for LSTM"/>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BPTT for LSTM</a:t>
            </a:r>
          </a:p>
        </p:txBody>
      </p:sp>
      <p:sp>
        <p:nvSpPr>
          <p:cNvPr id="1160" name="https://prvnk10.medium.com/how-lstms-solve-the-problem-of-vanishing-gradients-ea88f08c78ca"/>
          <p:cNvSpPr txBox="1"/>
          <p:nvPr/>
        </p:nvSpPr>
        <p:spPr>
          <a:xfrm>
            <a:off x="163095" y="6527675"/>
            <a:ext cx="6782950" cy="269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200"/>
            </a:lvl1pPr>
          </a:lstStyle>
          <a:p>
            <a:pPr/>
            <a:r>
              <a:t>https://prvnk10.medium.com/how-lstms-solve-the-problem-of-vanishing-gradients-ea88f08c78ca</a:t>
            </a:r>
          </a:p>
        </p:txBody>
      </p:sp>
      <p:pic>
        <p:nvPicPr>
          <p:cNvPr id="1161" name="Image" descr="Image"/>
          <p:cNvPicPr>
            <a:picLocks noChangeAspect="1"/>
          </p:cNvPicPr>
          <p:nvPr/>
        </p:nvPicPr>
        <p:blipFill>
          <a:blip r:embed="rId3">
            <a:extLst/>
          </a:blip>
          <a:stretch>
            <a:fillRect/>
          </a:stretch>
        </p:blipFill>
        <p:spPr>
          <a:xfrm>
            <a:off x="6586365" y="1159239"/>
            <a:ext cx="4614375" cy="5048845"/>
          </a:xfrm>
          <a:prstGeom prst="rect">
            <a:avLst/>
          </a:prstGeom>
          <a:ln w="12700">
            <a:miter lim="400000"/>
          </a:ln>
        </p:spPr>
      </p:pic>
      <p:pic>
        <p:nvPicPr>
          <p:cNvPr id="1162" name="Image" descr="Image"/>
          <p:cNvPicPr>
            <a:picLocks noChangeAspect="1"/>
          </p:cNvPicPr>
          <p:nvPr/>
        </p:nvPicPr>
        <p:blipFill>
          <a:blip r:embed="rId4">
            <a:extLst/>
          </a:blip>
          <a:stretch>
            <a:fillRect/>
          </a:stretch>
        </p:blipFill>
        <p:spPr>
          <a:xfrm>
            <a:off x="806033" y="2746062"/>
            <a:ext cx="5074504" cy="2483936"/>
          </a:xfrm>
          <a:prstGeom prst="rect">
            <a:avLst/>
          </a:prstGeom>
          <a:ln w="12700">
            <a:miter lim="400000"/>
          </a:ln>
        </p:spPr>
      </p:pic>
      <p:pic>
        <p:nvPicPr>
          <p:cNvPr id="1163" name="Image" descr="Image"/>
          <p:cNvPicPr>
            <a:picLocks noChangeAspect="1"/>
          </p:cNvPicPr>
          <p:nvPr/>
        </p:nvPicPr>
        <p:blipFill>
          <a:blip r:embed="rId5">
            <a:extLst/>
          </a:blip>
          <a:stretch>
            <a:fillRect/>
          </a:stretch>
        </p:blipFill>
        <p:spPr>
          <a:xfrm>
            <a:off x="748311" y="1829193"/>
            <a:ext cx="3493420" cy="506115"/>
          </a:xfrm>
          <a:prstGeom prst="rect">
            <a:avLst/>
          </a:prstGeom>
          <a:ln w="12700">
            <a:miter lim="400000"/>
          </a:ln>
        </p:spPr>
      </p:pic>
      <p:sp>
        <p:nvSpPr>
          <p:cNvPr id="1164" name="Rectangle"/>
          <p:cNvSpPr/>
          <p:nvPr/>
        </p:nvSpPr>
        <p:spPr>
          <a:xfrm>
            <a:off x="1364467" y="4176787"/>
            <a:ext cx="670954" cy="509410"/>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1165" name="avoid gradient vanishing problem by learning f_t"/>
          <p:cNvSpPr txBox="1"/>
          <p:nvPr/>
        </p:nvSpPr>
        <p:spPr>
          <a:xfrm>
            <a:off x="1041989" y="5640752"/>
            <a:ext cx="3174798"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avoid gradient vanishing problem by learning f_t</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9" name="Discussion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Discussions</a:t>
            </a:r>
          </a:p>
        </p:txBody>
      </p:sp>
      <p:sp>
        <p:nvSpPr>
          <p:cNvPr id="1170" name="Researchers have proposed many gated RNN variants, but LSTM and GRU are the most widely-used…"/>
          <p:cNvSpPr txBox="1"/>
          <p:nvPr>
            <p:ph type="body" idx="4294967295"/>
          </p:nvPr>
        </p:nvSpPr>
        <p:spPr>
          <a:xfrm>
            <a:off x="467211" y="1496793"/>
            <a:ext cx="11440937" cy="3212328"/>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Researchers have proposed many gated RNN variants, but LSTM and GRU are the most widely-used</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With LSTM/GRU, gradient vanishing/explosion problem is alleviated but still exists </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Vanishing/exploding gradient is not just an RNN problem</a:t>
            </a:r>
          </a:p>
          <a:p>
            <a:pPr lvl="1" marL="800099" indent="-342899" defTabSz="914400">
              <a:spcBef>
                <a:spcPts val="700"/>
              </a:spcBef>
              <a:buChar char="•"/>
              <a:defRPr sz="2300">
                <a:latin typeface="Arial"/>
                <a:ea typeface="Arial"/>
                <a:cs typeface="Arial"/>
                <a:sym typeface="Arial"/>
              </a:defRPr>
            </a:pPr>
            <a:r>
              <a:t>Due to chain rule, gradient can be vanishingly small as it back propagate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8" name="Vocabulary gap problem with the vector space model"/>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Vocabulary gap problem with the vector space model</a:t>
            </a:r>
          </a:p>
        </p:txBody>
      </p:sp>
      <p:sp>
        <p:nvSpPr>
          <p:cNvPr id="13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40" name="Vector space model:…"/>
          <p:cNvSpPr txBox="1"/>
          <p:nvPr>
            <p:ph type="body" idx="4294967295"/>
          </p:nvPr>
        </p:nvSpPr>
        <p:spPr>
          <a:xfrm>
            <a:off x="631530" y="1544531"/>
            <a:ext cx="11040724" cy="4994590"/>
          </a:xfrm>
          <a:prstGeom prst="rect">
            <a:avLst/>
          </a:prstGeom>
        </p:spPr>
        <p:txBody>
          <a:bodyPr lIns="45719" tIns="45719" rIns="45719" bIns="45719"/>
          <a:lstStyle/>
          <a:p>
            <a:pPr marL="342900" indent="-342900" defTabSz="457200">
              <a:spcBef>
                <a:spcPts val="500"/>
              </a:spcBef>
              <a:defRPr sz="2400">
                <a:latin typeface="Arial"/>
                <a:ea typeface="Arial"/>
                <a:cs typeface="Arial"/>
                <a:sym typeface="Arial"/>
              </a:defRPr>
            </a:pPr>
            <a:r>
              <a:t>Vector space model:</a:t>
            </a:r>
          </a:p>
          <a:p>
            <a:pPr marL="342900" indent="-342900" defTabSz="457200">
              <a:spcBef>
                <a:spcPts val="500"/>
              </a:spcBef>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r>
              <a:t>Challenges matching synonyms</a:t>
            </a:r>
          </a:p>
          <a:p>
            <a:pPr lvl="1" marL="800100" indent="-342900" defTabSz="457200">
              <a:spcBef>
                <a:spcPts val="500"/>
              </a:spcBef>
              <a:buChar char="•"/>
              <a:defRPr sz="2400">
                <a:latin typeface="Arial"/>
                <a:ea typeface="Arial"/>
                <a:cs typeface="Arial"/>
                <a:sym typeface="Arial"/>
              </a:defRPr>
            </a:pPr>
            <a:r>
              <a:t>e.g., auto vs. car</a:t>
            </a:r>
          </a:p>
          <a:p>
            <a:pPr lvl="1" marL="800100" indent="-342900" defTabSz="457200">
              <a:spcBef>
                <a:spcPts val="500"/>
              </a:spcBef>
              <a:buChar char="•"/>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r>
              <a:t>Challenges matching polysemy</a:t>
            </a:r>
          </a:p>
          <a:p>
            <a:pPr lvl="1" marL="800100" indent="-342900" defTabSz="457200">
              <a:spcBef>
                <a:spcPts val="500"/>
              </a:spcBef>
              <a:buChar char="•"/>
              <a:defRPr sz="2400">
                <a:latin typeface="Arial"/>
                <a:ea typeface="Arial"/>
                <a:cs typeface="Arial"/>
                <a:sym typeface="Arial"/>
              </a:defRPr>
            </a:pPr>
            <a:r>
              <a:t>e.g., apple (fruit vs. company)</a:t>
            </a:r>
          </a:p>
        </p:txBody>
      </p:sp>
      <p:pic>
        <p:nvPicPr>
          <p:cNvPr id="141" name="latex-image-1.pdf" descr="latex-image-1.pdf"/>
          <p:cNvPicPr>
            <a:picLocks noChangeAspect="1"/>
          </p:cNvPicPr>
          <p:nvPr/>
        </p:nvPicPr>
        <p:blipFill>
          <a:blip r:embed="rId3">
            <a:extLst/>
          </a:blip>
          <a:stretch>
            <a:fillRect/>
          </a:stretch>
        </p:blipFill>
        <p:spPr>
          <a:xfrm>
            <a:off x="2953507" y="2192730"/>
            <a:ext cx="2723715" cy="657449"/>
          </a:xfrm>
          <a:prstGeom prst="rect">
            <a:avLst/>
          </a:prstGeom>
          <a:ln w="12700">
            <a:miter lim="400000"/>
          </a:ln>
        </p:spPr>
      </p:pic>
      <p:sp>
        <p:nvSpPr>
          <p:cNvPr id="142" name="Rectangle"/>
          <p:cNvSpPr/>
          <p:nvPr/>
        </p:nvSpPr>
        <p:spPr>
          <a:xfrm>
            <a:off x="9255324" y="2243863"/>
            <a:ext cx="559514" cy="3233718"/>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143" name="Rectangle"/>
          <p:cNvSpPr/>
          <p:nvPr/>
        </p:nvSpPr>
        <p:spPr>
          <a:xfrm>
            <a:off x="10506868" y="2243863"/>
            <a:ext cx="559513" cy="3233718"/>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144" name="Desk"/>
          <p:cNvSpPr/>
          <p:nvPr/>
        </p:nvSpPr>
        <p:spPr>
          <a:xfrm>
            <a:off x="9398447" y="2452806"/>
            <a:ext cx="273269" cy="137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45" name="Desk"/>
          <p:cNvSpPr/>
          <p:nvPr/>
        </p:nvSpPr>
        <p:spPr>
          <a:xfrm rot="10800000">
            <a:off x="9398447" y="5241497"/>
            <a:ext cx="273269" cy="137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46" name="Desk"/>
          <p:cNvSpPr/>
          <p:nvPr/>
        </p:nvSpPr>
        <p:spPr>
          <a:xfrm>
            <a:off x="10649991" y="2397728"/>
            <a:ext cx="273269" cy="137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47" name="Desk"/>
          <p:cNvSpPr/>
          <p:nvPr/>
        </p:nvSpPr>
        <p:spPr>
          <a:xfrm rot="10800000">
            <a:off x="10649991" y="5186419"/>
            <a:ext cx="273269" cy="137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48" name="0"/>
          <p:cNvSpPr txBox="1"/>
          <p:nvPr/>
        </p:nvSpPr>
        <p:spPr>
          <a:xfrm>
            <a:off x="9419443" y="2715974"/>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49" name="0"/>
          <p:cNvSpPr txBox="1"/>
          <p:nvPr/>
        </p:nvSpPr>
        <p:spPr>
          <a:xfrm>
            <a:off x="9419443" y="3109952"/>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50" name="1"/>
          <p:cNvSpPr txBox="1"/>
          <p:nvPr/>
        </p:nvSpPr>
        <p:spPr>
          <a:xfrm>
            <a:off x="9419443" y="3503930"/>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a:t>
            </a:r>
          </a:p>
        </p:txBody>
      </p:sp>
      <p:sp>
        <p:nvSpPr>
          <p:cNvPr id="151" name="0"/>
          <p:cNvSpPr txBox="1"/>
          <p:nvPr/>
        </p:nvSpPr>
        <p:spPr>
          <a:xfrm>
            <a:off x="9419443" y="3897908"/>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52" name="0"/>
          <p:cNvSpPr txBox="1"/>
          <p:nvPr/>
        </p:nvSpPr>
        <p:spPr>
          <a:xfrm>
            <a:off x="9419443" y="4291886"/>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53" name="0"/>
          <p:cNvSpPr txBox="1"/>
          <p:nvPr/>
        </p:nvSpPr>
        <p:spPr>
          <a:xfrm>
            <a:off x="9419443" y="4685864"/>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54" name="1"/>
          <p:cNvSpPr txBox="1"/>
          <p:nvPr/>
        </p:nvSpPr>
        <p:spPr>
          <a:xfrm>
            <a:off x="10670988" y="2700447"/>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a:t>
            </a:r>
          </a:p>
        </p:txBody>
      </p:sp>
      <p:sp>
        <p:nvSpPr>
          <p:cNvPr id="155" name="0"/>
          <p:cNvSpPr txBox="1"/>
          <p:nvPr/>
        </p:nvSpPr>
        <p:spPr>
          <a:xfrm>
            <a:off x="10670988" y="3094425"/>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56" name="0"/>
          <p:cNvSpPr txBox="1"/>
          <p:nvPr/>
        </p:nvSpPr>
        <p:spPr>
          <a:xfrm>
            <a:off x="10670988" y="3488403"/>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57" name="0"/>
          <p:cNvSpPr txBox="1"/>
          <p:nvPr/>
        </p:nvSpPr>
        <p:spPr>
          <a:xfrm>
            <a:off x="10670988" y="3882381"/>
            <a:ext cx="23127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58" name="0"/>
          <p:cNvSpPr txBox="1"/>
          <p:nvPr/>
        </p:nvSpPr>
        <p:spPr>
          <a:xfrm>
            <a:off x="10670988" y="4276359"/>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59" name="0"/>
          <p:cNvSpPr txBox="1"/>
          <p:nvPr/>
        </p:nvSpPr>
        <p:spPr>
          <a:xfrm>
            <a:off x="10670988" y="4670337"/>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60" name="auto"/>
          <p:cNvSpPr txBox="1"/>
          <p:nvPr/>
        </p:nvSpPr>
        <p:spPr>
          <a:xfrm>
            <a:off x="8373357" y="3488403"/>
            <a:ext cx="54906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auto</a:t>
            </a:r>
          </a:p>
        </p:txBody>
      </p:sp>
      <p:sp>
        <p:nvSpPr>
          <p:cNvPr id="161" name="car"/>
          <p:cNvSpPr txBox="1"/>
          <p:nvPr/>
        </p:nvSpPr>
        <p:spPr>
          <a:xfrm>
            <a:off x="8435636" y="2700447"/>
            <a:ext cx="42170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car</a:t>
            </a:r>
          </a:p>
        </p:txBody>
      </p:sp>
      <p:sp>
        <p:nvSpPr>
          <p:cNvPr id="162" name="x"/>
          <p:cNvSpPr txBox="1"/>
          <p:nvPr/>
        </p:nvSpPr>
        <p:spPr>
          <a:xfrm>
            <a:off x="10051634" y="3503930"/>
            <a:ext cx="21843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a:t>
            </a:r>
          </a:p>
        </p:txBody>
      </p:sp>
      <p:sp>
        <p:nvSpPr>
          <p:cNvPr id="163" name="doc1"/>
          <p:cNvSpPr txBox="1"/>
          <p:nvPr/>
        </p:nvSpPr>
        <p:spPr>
          <a:xfrm>
            <a:off x="9235157" y="1582296"/>
            <a:ext cx="59984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doc1</a:t>
            </a:r>
          </a:p>
        </p:txBody>
      </p:sp>
      <p:sp>
        <p:nvSpPr>
          <p:cNvPr id="164" name="doc2"/>
          <p:cNvSpPr txBox="1"/>
          <p:nvPr/>
        </p:nvSpPr>
        <p:spPr>
          <a:xfrm>
            <a:off x="10486700" y="1582296"/>
            <a:ext cx="59984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doc2</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4" name="Final Project"/>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Final Project</a:t>
            </a:r>
          </a:p>
        </p:txBody>
      </p:sp>
      <p:sp>
        <p:nvSpPr>
          <p:cNvPr id="1175" name="Students will form into groups of 2…"/>
          <p:cNvSpPr txBox="1"/>
          <p:nvPr>
            <p:ph type="body" idx="4294967295"/>
          </p:nvPr>
        </p:nvSpPr>
        <p:spPr>
          <a:xfrm>
            <a:off x="467211" y="1496793"/>
            <a:ext cx="11440937" cy="3212328"/>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Students will form into groups of 2</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Propose a project by Nov 15</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Discuss with me if you are not sure</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9" name="Hyperparameter optimization"/>
          <p:cNvSpPr txBox="1"/>
          <p:nvPr>
            <p:ph type="title" idx="4294967295"/>
          </p:nvPr>
        </p:nvSpPr>
        <p:spPr>
          <a:xfrm>
            <a:off x="565077" y="506308"/>
            <a:ext cx="10550770" cy="657449"/>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Hyperparameter optimization</a:t>
            </a:r>
          </a:p>
        </p:txBody>
      </p:sp>
      <p:sp>
        <p:nvSpPr>
          <p:cNvPr id="1180" name="Deep neural network is sensitive to hyperparameters…"/>
          <p:cNvSpPr txBox="1"/>
          <p:nvPr>
            <p:ph type="body" idx="4294967295"/>
          </p:nvPr>
        </p:nvSpPr>
        <p:spPr>
          <a:xfrm>
            <a:off x="809747" y="1357102"/>
            <a:ext cx="11040723" cy="4994590"/>
          </a:xfrm>
          <a:prstGeom prst="rect">
            <a:avLst/>
          </a:prstGeom>
        </p:spPr>
        <p:txBody>
          <a:bodyPr lIns="45719" tIns="45719" rIns="45719" bIns="45719"/>
          <a:lstStyle/>
          <a:p>
            <a:pPr marL="441157" indent="-441157" defTabSz="846666">
              <a:lnSpc>
                <a:spcPts val="5300"/>
              </a:lnSpc>
              <a:spcBef>
                <a:spcPts val="0"/>
              </a:spcBef>
              <a:buFontTx/>
              <a:defRPr sz="2300">
                <a:latin typeface="Arial"/>
                <a:ea typeface="Arial"/>
                <a:cs typeface="Arial"/>
                <a:sym typeface="Arial"/>
              </a:defRPr>
            </a:pPr>
            <a:r>
              <a:t>Deep neural network is sensitive to hyperparameters</a:t>
            </a:r>
          </a:p>
          <a:p>
            <a:pPr marL="441157" indent="-441157" defTabSz="846666">
              <a:lnSpc>
                <a:spcPts val="5300"/>
              </a:lnSpc>
              <a:spcBef>
                <a:spcPts val="0"/>
              </a:spcBef>
              <a:buFontTx/>
              <a:defRPr sz="2300">
                <a:latin typeface="Arial"/>
                <a:ea typeface="Arial"/>
                <a:cs typeface="Arial"/>
                <a:sym typeface="Arial"/>
              </a:defRPr>
            </a:pPr>
          </a:p>
          <a:p>
            <a:pPr marL="441157" indent="-441157" defTabSz="846666">
              <a:lnSpc>
                <a:spcPts val="5300"/>
              </a:lnSpc>
              <a:spcBef>
                <a:spcPts val="0"/>
              </a:spcBef>
              <a:buFontTx/>
              <a:defRPr sz="2300">
                <a:latin typeface="Arial"/>
                <a:ea typeface="Arial"/>
                <a:cs typeface="Arial"/>
                <a:sym typeface="Arial"/>
              </a:defRPr>
            </a:pPr>
            <a:r>
              <a:t>Tuning hyperparameter is a black magic</a:t>
            </a:r>
          </a:p>
          <a:p>
            <a:pPr marL="441157" indent="-441157" defTabSz="846666">
              <a:lnSpc>
                <a:spcPts val="5300"/>
              </a:lnSpc>
              <a:spcBef>
                <a:spcPts val="0"/>
              </a:spcBef>
              <a:buFontTx/>
              <a:defRPr sz="2300">
                <a:latin typeface="Arial"/>
                <a:ea typeface="Arial"/>
                <a:cs typeface="Arial"/>
                <a:sym typeface="Arial"/>
              </a:defRPr>
            </a:pPr>
          </a:p>
          <a:p>
            <a:pPr marL="441157" indent="-441157" defTabSz="846666">
              <a:lnSpc>
                <a:spcPts val="5300"/>
              </a:lnSpc>
              <a:spcBef>
                <a:spcPts val="0"/>
              </a:spcBef>
              <a:buFontTx/>
              <a:defRPr sz="2300">
                <a:latin typeface="Arial"/>
                <a:ea typeface="Arial"/>
                <a:cs typeface="Arial"/>
                <a:sym typeface="Arial"/>
              </a:defRPr>
            </a:pPr>
            <a:r>
              <a:t>Training requires significant time and efforts!</a:t>
            </a:r>
          </a:p>
          <a:p>
            <a:pPr marL="441157" indent="-441157" defTabSz="846666">
              <a:lnSpc>
                <a:spcPts val="5300"/>
              </a:lnSpc>
              <a:spcBef>
                <a:spcPts val="0"/>
              </a:spcBef>
              <a:buFontTx/>
              <a:defRPr sz="2300">
                <a:latin typeface="Arial"/>
                <a:ea typeface="Arial"/>
                <a:cs typeface="Arial"/>
                <a:sym typeface="Arial"/>
              </a:defRPr>
            </a:pPr>
          </a:p>
          <a:p>
            <a:pPr lvl="1" marL="822157" indent="-441157" defTabSz="846666">
              <a:lnSpc>
                <a:spcPts val="5300"/>
              </a:lnSpc>
              <a:spcBef>
                <a:spcPts val="0"/>
              </a:spcBef>
              <a:buFontTx/>
              <a:buChar char="•"/>
              <a:defRPr sz="2300">
                <a:latin typeface="Arial"/>
                <a:ea typeface="Arial"/>
                <a:cs typeface="Arial"/>
                <a:sym typeface="Arial"/>
              </a:defRPr>
            </a:pPr>
            <a:r>
              <a:t>P100 ~$500 per month</a:t>
            </a:r>
          </a:p>
          <a:p>
            <a:pPr lvl="1" marL="822157" indent="-441157" defTabSz="846666">
              <a:lnSpc>
                <a:spcPts val="5300"/>
              </a:lnSpc>
              <a:spcBef>
                <a:spcPts val="0"/>
              </a:spcBef>
              <a:buFontTx/>
              <a:buChar char="•"/>
              <a:defRPr sz="2300">
                <a:latin typeface="Arial"/>
                <a:ea typeface="Arial"/>
                <a:cs typeface="Arial"/>
                <a:sym typeface="Arial"/>
              </a:defRPr>
            </a:pPr>
            <a:r>
              <a:t>V100 ~$1,000- $1,500 per month</a:t>
            </a:r>
          </a:p>
        </p:txBody>
      </p:sp>
      <p:pic>
        <p:nvPicPr>
          <p:cNvPr id="1181" name="Image" descr="Image"/>
          <p:cNvPicPr>
            <a:picLocks noChangeAspect="1"/>
          </p:cNvPicPr>
          <p:nvPr/>
        </p:nvPicPr>
        <p:blipFill>
          <a:blip r:embed="rId3">
            <a:extLst/>
          </a:blip>
          <a:stretch>
            <a:fillRect/>
          </a:stretch>
        </p:blipFill>
        <p:spPr>
          <a:xfrm>
            <a:off x="7180310" y="3608522"/>
            <a:ext cx="3843546" cy="2486003"/>
          </a:xfrm>
          <a:prstGeom prst="rect">
            <a:avLst/>
          </a:prstGeom>
          <a:ln w="12700">
            <a:miter lim="400000"/>
          </a:ln>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85" name="Automated machine learning"/>
          <p:cNvSpPr txBox="1"/>
          <p:nvPr>
            <p:ph type="title" idx="4294967295"/>
          </p:nvPr>
        </p:nvSpPr>
        <p:spPr>
          <a:xfrm>
            <a:off x="631700" y="664798"/>
            <a:ext cx="10550770" cy="657449"/>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Automated machine learning</a:t>
            </a:r>
          </a:p>
        </p:txBody>
      </p:sp>
      <p:sp>
        <p:nvSpPr>
          <p:cNvPr id="1186" name="Slide Number"/>
          <p:cNvSpPr txBox="1"/>
          <p:nvPr>
            <p:ph type="sldNum" sz="quarter" idx="4294967295"/>
          </p:nvPr>
        </p:nvSpPr>
        <p:spPr>
          <a:xfrm>
            <a:off x="11032183" y="6186144"/>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pic>
        <p:nvPicPr>
          <p:cNvPr id="1187" name="Image" descr="Image"/>
          <p:cNvPicPr>
            <a:picLocks noChangeAspect="1"/>
          </p:cNvPicPr>
          <p:nvPr/>
        </p:nvPicPr>
        <p:blipFill>
          <a:blip r:embed="rId3">
            <a:extLst/>
          </a:blip>
          <a:stretch>
            <a:fillRect/>
          </a:stretch>
        </p:blipFill>
        <p:spPr>
          <a:xfrm>
            <a:off x="2312770" y="2244005"/>
            <a:ext cx="1061673" cy="1197619"/>
          </a:xfrm>
          <a:prstGeom prst="rect">
            <a:avLst/>
          </a:prstGeom>
          <a:ln w="12700">
            <a:miter lim="400000"/>
          </a:ln>
        </p:spPr>
      </p:pic>
      <p:pic>
        <p:nvPicPr>
          <p:cNvPr id="1188" name="Image" descr="Image"/>
          <p:cNvPicPr>
            <a:picLocks noChangeAspect="1"/>
          </p:cNvPicPr>
          <p:nvPr/>
        </p:nvPicPr>
        <p:blipFill>
          <a:blip r:embed="rId3">
            <a:extLst/>
          </a:blip>
          <a:stretch>
            <a:fillRect/>
          </a:stretch>
        </p:blipFill>
        <p:spPr>
          <a:xfrm>
            <a:off x="2348290" y="5032190"/>
            <a:ext cx="1061674" cy="1197619"/>
          </a:xfrm>
          <a:prstGeom prst="rect">
            <a:avLst/>
          </a:prstGeom>
          <a:ln w="12700">
            <a:miter lim="400000"/>
          </a:ln>
        </p:spPr>
      </p:pic>
      <p:sp>
        <p:nvSpPr>
          <p:cNvPr id="1189" name="Rectangle"/>
          <p:cNvSpPr/>
          <p:nvPr/>
        </p:nvSpPr>
        <p:spPr>
          <a:xfrm>
            <a:off x="4344269" y="2263055"/>
            <a:ext cx="2606922" cy="1029118"/>
          </a:xfrm>
          <a:prstGeom prst="rect">
            <a:avLst/>
          </a:prstGeom>
          <a:ln w="38100">
            <a:solidFill>
              <a:srgbClr val="000000"/>
            </a:solidFill>
          </a:ln>
        </p:spPr>
        <p:txBody>
          <a:bodyPr lIns="45718" tIns="45718" rIns="45718" bIns="45718" anchor="ctr"/>
          <a:lstStyle/>
          <a:p>
            <a:pPr defTabSz="846666">
              <a:defRPr sz="3200">
                <a:latin typeface="Arial"/>
                <a:ea typeface="Arial"/>
                <a:cs typeface="Arial"/>
                <a:sym typeface="Arial"/>
              </a:defRPr>
            </a:pPr>
          </a:p>
        </p:txBody>
      </p:sp>
      <p:sp>
        <p:nvSpPr>
          <p:cNvPr id="1190" name="Rectangle"/>
          <p:cNvSpPr/>
          <p:nvPr/>
        </p:nvSpPr>
        <p:spPr>
          <a:xfrm>
            <a:off x="4379790" y="5116441"/>
            <a:ext cx="5453990" cy="1029118"/>
          </a:xfrm>
          <a:prstGeom prst="rect">
            <a:avLst/>
          </a:prstGeom>
          <a:ln w="38100">
            <a:solidFill>
              <a:srgbClr val="000000"/>
            </a:solidFill>
          </a:ln>
        </p:spPr>
        <p:txBody>
          <a:bodyPr lIns="45718" tIns="45718" rIns="45718" bIns="45718" anchor="ctr"/>
          <a:lstStyle/>
          <a:p>
            <a:pPr defTabSz="846666">
              <a:defRPr sz="3200">
                <a:latin typeface="Arial"/>
                <a:ea typeface="Arial"/>
                <a:cs typeface="Arial"/>
                <a:sym typeface="Arial"/>
              </a:defRPr>
            </a:pPr>
          </a:p>
        </p:txBody>
      </p:sp>
      <p:sp>
        <p:nvSpPr>
          <p:cNvPr id="1191" name="Rectangle"/>
          <p:cNvSpPr/>
          <p:nvPr/>
        </p:nvSpPr>
        <p:spPr>
          <a:xfrm>
            <a:off x="7940067" y="2263055"/>
            <a:ext cx="1999683" cy="1029118"/>
          </a:xfrm>
          <a:prstGeom prst="rect">
            <a:avLst/>
          </a:prstGeom>
          <a:ln w="38100">
            <a:solidFill>
              <a:srgbClr val="000000"/>
            </a:solidFill>
          </a:ln>
        </p:spPr>
        <p:txBody>
          <a:bodyPr lIns="45718" tIns="45718" rIns="45718" bIns="45718" anchor="ctr"/>
          <a:lstStyle/>
          <a:p>
            <a:pPr defTabSz="846666">
              <a:defRPr sz="3200">
                <a:latin typeface="Arial"/>
                <a:ea typeface="Arial"/>
                <a:cs typeface="Arial"/>
                <a:sym typeface="Arial"/>
              </a:defRPr>
            </a:pPr>
          </a:p>
        </p:txBody>
      </p:sp>
      <p:sp>
        <p:nvSpPr>
          <p:cNvPr id="1192" name="experts choose hyper parameters &amp; settings"/>
          <p:cNvSpPr txBox="1"/>
          <p:nvPr/>
        </p:nvSpPr>
        <p:spPr>
          <a:xfrm>
            <a:off x="4440680" y="2287395"/>
            <a:ext cx="2440661" cy="9594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846666">
              <a:defRPr sz="2000">
                <a:latin typeface="Arial"/>
                <a:ea typeface="Arial"/>
                <a:cs typeface="Arial"/>
                <a:sym typeface="Arial"/>
              </a:defRPr>
            </a:lvl1pPr>
          </a:lstStyle>
          <a:p>
            <a:pPr/>
            <a:r>
              <a:t>experts choose hyper parameters &amp; settings</a:t>
            </a:r>
          </a:p>
        </p:txBody>
      </p:sp>
      <p:sp>
        <p:nvSpPr>
          <p:cNvPr id="1193" name="“end-to-end” training"/>
          <p:cNvSpPr txBox="1"/>
          <p:nvPr/>
        </p:nvSpPr>
        <p:spPr>
          <a:xfrm>
            <a:off x="8036076" y="2338195"/>
            <a:ext cx="1629865" cy="6673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846666">
              <a:defRPr sz="2000">
                <a:latin typeface="Arial"/>
                <a:ea typeface="Arial"/>
                <a:cs typeface="Arial"/>
                <a:sym typeface="Arial"/>
              </a:defRPr>
            </a:lvl1pPr>
          </a:lstStyle>
          <a:p>
            <a:pPr/>
            <a:r>
              <a:t>“end-to-end” training</a:t>
            </a:r>
          </a:p>
        </p:txBody>
      </p:sp>
      <p:sp>
        <p:nvSpPr>
          <p:cNvPr id="1194" name="true end-to-end training"/>
          <p:cNvSpPr txBox="1"/>
          <p:nvPr/>
        </p:nvSpPr>
        <p:spPr>
          <a:xfrm>
            <a:off x="5420290" y="5364696"/>
            <a:ext cx="3830596"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846666">
              <a:defRPr sz="2200">
                <a:latin typeface="Arial"/>
                <a:ea typeface="Arial"/>
                <a:cs typeface="Arial"/>
                <a:sym typeface="Arial"/>
              </a:defRPr>
            </a:lvl1pPr>
          </a:lstStyle>
          <a:p>
            <a:pPr/>
            <a:r>
              <a:t>true end-to-end training</a:t>
            </a:r>
          </a:p>
        </p:txBody>
      </p:sp>
      <p:sp>
        <p:nvSpPr>
          <p:cNvPr id="1195" name="AutoML: true end-to-end training"/>
          <p:cNvSpPr txBox="1"/>
          <p:nvPr/>
        </p:nvSpPr>
        <p:spPr>
          <a:xfrm>
            <a:off x="697911" y="4103380"/>
            <a:ext cx="4651953" cy="79266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846666">
              <a:defRPr b="1" sz="2400">
                <a:latin typeface="Arial"/>
                <a:ea typeface="Arial"/>
                <a:cs typeface="Arial"/>
                <a:sym typeface="Arial"/>
              </a:defRPr>
            </a:lvl1pPr>
          </a:lstStyle>
          <a:p>
            <a:pPr/>
            <a:r>
              <a:t>AutoML: true end-to-end training</a:t>
            </a:r>
          </a:p>
        </p:txBody>
      </p:sp>
      <p:sp>
        <p:nvSpPr>
          <p:cNvPr id="1196" name="Current deep learning practice"/>
          <p:cNvSpPr txBox="1"/>
          <p:nvPr/>
        </p:nvSpPr>
        <p:spPr>
          <a:xfrm>
            <a:off x="636990" y="1458390"/>
            <a:ext cx="4651953" cy="4370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846666">
              <a:defRPr b="1" sz="2400">
                <a:latin typeface="Arial"/>
                <a:ea typeface="Arial"/>
                <a:cs typeface="Arial"/>
                <a:sym typeface="Arial"/>
              </a:defRPr>
            </a:lvl1pPr>
          </a:lstStyle>
          <a:p>
            <a:pPr/>
            <a:r>
              <a:t>Current deep learning practice</a:t>
            </a:r>
          </a:p>
        </p:txBody>
      </p:sp>
      <p:sp>
        <p:nvSpPr>
          <p:cNvPr id="1197" name="Line"/>
          <p:cNvSpPr/>
          <p:nvPr/>
        </p:nvSpPr>
        <p:spPr>
          <a:xfrm>
            <a:off x="3422143" y="2777614"/>
            <a:ext cx="855377" cy="1"/>
          </a:xfrm>
          <a:prstGeom prst="line">
            <a:avLst/>
          </a:prstGeom>
          <a:ln w="25400">
            <a:solidFill>
              <a:schemeClr val="accent1"/>
            </a:solidFill>
            <a:tailEnd type="triangle"/>
          </a:ln>
        </p:spPr>
        <p:txBody>
          <a:bodyPr lIns="45718" tIns="45718" rIns="45718" bIns="45718"/>
          <a:lstStyle/>
          <a:p>
            <a:pPr defTabSz="846666">
              <a:defRPr sz="3200"/>
            </a:pPr>
          </a:p>
        </p:txBody>
      </p:sp>
      <p:sp>
        <p:nvSpPr>
          <p:cNvPr id="1198" name="Line"/>
          <p:cNvSpPr/>
          <p:nvPr/>
        </p:nvSpPr>
        <p:spPr>
          <a:xfrm>
            <a:off x="7017940" y="2777614"/>
            <a:ext cx="855377" cy="1"/>
          </a:xfrm>
          <a:prstGeom prst="line">
            <a:avLst/>
          </a:prstGeom>
          <a:ln w="25400">
            <a:solidFill>
              <a:schemeClr val="accent1"/>
            </a:solidFill>
            <a:tailEnd type="triangle"/>
          </a:ln>
        </p:spPr>
        <p:txBody>
          <a:bodyPr lIns="45718" tIns="45718" rIns="45718" bIns="45718"/>
          <a:lstStyle/>
          <a:p>
            <a:pPr defTabSz="846666">
              <a:defRPr sz="3200"/>
            </a:pPr>
          </a:p>
        </p:txBody>
      </p:sp>
      <p:sp>
        <p:nvSpPr>
          <p:cNvPr id="1199" name="Line"/>
          <p:cNvSpPr/>
          <p:nvPr/>
        </p:nvSpPr>
        <p:spPr>
          <a:xfrm flipV="1">
            <a:off x="5749910" y="3285577"/>
            <a:ext cx="1" cy="756293"/>
          </a:xfrm>
          <a:prstGeom prst="line">
            <a:avLst/>
          </a:prstGeom>
          <a:ln w="25400">
            <a:solidFill>
              <a:schemeClr val="accent1"/>
            </a:solidFill>
            <a:tailEnd type="triangle"/>
          </a:ln>
        </p:spPr>
        <p:txBody>
          <a:bodyPr lIns="45718" tIns="45718" rIns="45718" bIns="45718"/>
          <a:lstStyle/>
          <a:p>
            <a:pPr defTabSz="846666">
              <a:defRPr sz="3200"/>
            </a:pPr>
          </a:p>
        </p:txBody>
      </p:sp>
      <p:sp>
        <p:nvSpPr>
          <p:cNvPr id="1200" name="Line"/>
          <p:cNvSpPr/>
          <p:nvPr/>
        </p:nvSpPr>
        <p:spPr>
          <a:xfrm>
            <a:off x="5747820" y="4041869"/>
            <a:ext cx="4999213" cy="1"/>
          </a:xfrm>
          <a:prstGeom prst="line">
            <a:avLst/>
          </a:prstGeom>
          <a:ln w="25400">
            <a:solidFill>
              <a:schemeClr val="accent1"/>
            </a:solidFill>
          </a:ln>
        </p:spPr>
        <p:txBody>
          <a:bodyPr lIns="45718" tIns="45718" rIns="45718" bIns="45718"/>
          <a:lstStyle/>
          <a:p>
            <a:pPr defTabSz="846666">
              <a:defRPr sz="3200"/>
            </a:pPr>
          </a:p>
        </p:txBody>
      </p:sp>
      <p:sp>
        <p:nvSpPr>
          <p:cNvPr id="1201" name="Line"/>
          <p:cNvSpPr/>
          <p:nvPr/>
        </p:nvSpPr>
        <p:spPr>
          <a:xfrm>
            <a:off x="10769607" y="2748339"/>
            <a:ext cx="1" cy="1317406"/>
          </a:xfrm>
          <a:prstGeom prst="line">
            <a:avLst/>
          </a:prstGeom>
          <a:ln w="25400">
            <a:solidFill>
              <a:schemeClr val="accent1"/>
            </a:solidFill>
          </a:ln>
        </p:spPr>
        <p:txBody>
          <a:bodyPr lIns="45718" tIns="45718" rIns="45718" bIns="45718"/>
          <a:lstStyle/>
          <a:p>
            <a:pPr defTabSz="846666">
              <a:defRPr sz="3200"/>
            </a:pPr>
          </a:p>
        </p:txBody>
      </p:sp>
      <p:sp>
        <p:nvSpPr>
          <p:cNvPr id="1202" name="Line"/>
          <p:cNvSpPr/>
          <p:nvPr/>
        </p:nvSpPr>
        <p:spPr>
          <a:xfrm>
            <a:off x="9915692" y="2758214"/>
            <a:ext cx="855377" cy="1"/>
          </a:xfrm>
          <a:prstGeom prst="line">
            <a:avLst/>
          </a:prstGeom>
          <a:ln w="25400">
            <a:solidFill>
              <a:schemeClr val="accent1"/>
            </a:solidFill>
          </a:ln>
        </p:spPr>
        <p:txBody>
          <a:bodyPr lIns="45718" tIns="45718" rIns="45718" bIns="45718"/>
          <a:lstStyle/>
          <a:p>
            <a:pPr defTabSz="846666">
              <a:defRPr sz="3200"/>
            </a:pPr>
          </a:p>
        </p:txBody>
      </p:sp>
      <p:sp>
        <p:nvSpPr>
          <p:cNvPr id="1203" name="Line"/>
          <p:cNvSpPr/>
          <p:nvPr/>
        </p:nvSpPr>
        <p:spPr>
          <a:xfrm>
            <a:off x="3422143" y="5627261"/>
            <a:ext cx="855377" cy="1"/>
          </a:xfrm>
          <a:prstGeom prst="line">
            <a:avLst/>
          </a:prstGeom>
          <a:ln w="25400">
            <a:solidFill>
              <a:schemeClr val="accent1"/>
            </a:solidFill>
            <a:tailEnd type="triangle"/>
          </a:ln>
        </p:spPr>
        <p:txBody>
          <a:bodyPr lIns="45718" tIns="45718" rIns="45718" bIns="45718"/>
          <a:lstStyle/>
          <a:p>
            <a:pPr defTabSz="846666">
              <a:defRPr sz="3200"/>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7" name="Auto-sklearn [Feurer et al. 2018]"/>
          <p:cNvSpPr txBox="1"/>
          <p:nvPr>
            <p:ph type="title" idx="4294967295"/>
          </p:nvPr>
        </p:nvSpPr>
        <p:spPr>
          <a:xfrm>
            <a:off x="453303" y="506308"/>
            <a:ext cx="10550771" cy="657449"/>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Auto-sklearn [Feurer et al. 2018]</a:t>
            </a:r>
          </a:p>
        </p:txBody>
      </p:sp>
      <p:sp>
        <p:nvSpPr>
          <p:cNvPr id="1208" name="Tuning happens behind the scene"/>
          <p:cNvSpPr txBox="1"/>
          <p:nvPr>
            <p:ph type="body" idx="4294967295"/>
          </p:nvPr>
        </p:nvSpPr>
        <p:spPr>
          <a:xfrm>
            <a:off x="697973" y="1357102"/>
            <a:ext cx="11040724" cy="4994590"/>
          </a:xfrm>
          <a:prstGeom prst="rect">
            <a:avLst/>
          </a:prstGeom>
        </p:spPr>
        <p:txBody>
          <a:bodyPr lIns="45719" tIns="45719" rIns="45719" bIns="45719"/>
          <a:lstStyle>
            <a:lvl1pPr marL="342899" indent="-342899" defTabSz="914400">
              <a:spcBef>
                <a:spcPts val="700"/>
              </a:spcBef>
              <a:defRPr sz="2300">
                <a:latin typeface="Arial"/>
                <a:ea typeface="Arial"/>
                <a:cs typeface="Arial"/>
                <a:sym typeface="Arial"/>
              </a:defRPr>
            </a:lvl1pPr>
          </a:lstStyle>
          <a:p>
            <a:pPr/>
            <a:r>
              <a:t>Tuning happens behind the scene</a:t>
            </a:r>
          </a:p>
        </p:txBody>
      </p:sp>
      <p:pic>
        <p:nvPicPr>
          <p:cNvPr id="1209" name="Image" descr="Image"/>
          <p:cNvPicPr>
            <a:picLocks noChangeAspect="1"/>
          </p:cNvPicPr>
          <p:nvPr/>
        </p:nvPicPr>
        <p:blipFill>
          <a:blip r:embed="rId3">
            <a:extLst/>
          </a:blip>
          <a:stretch>
            <a:fillRect/>
          </a:stretch>
        </p:blipFill>
        <p:spPr>
          <a:xfrm>
            <a:off x="3982298" y="4970219"/>
            <a:ext cx="6819901" cy="1206501"/>
          </a:xfrm>
          <a:prstGeom prst="rect">
            <a:avLst/>
          </a:prstGeom>
          <a:ln w="12700">
            <a:miter lim="400000"/>
          </a:ln>
        </p:spPr>
      </p:pic>
      <p:pic>
        <p:nvPicPr>
          <p:cNvPr id="1210" name="Image" descr="Image"/>
          <p:cNvPicPr>
            <a:picLocks noChangeAspect="1"/>
          </p:cNvPicPr>
          <p:nvPr/>
        </p:nvPicPr>
        <p:blipFill>
          <a:blip r:embed="rId4">
            <a:extLst/>
          </a:blip>
          <a:stretch>
            <a:fillRect/>
          </a:stretch>
        </p:blipFill>
        <p:spPr>
          <a:xfrm>
            <a:off x="3975255" y="2198767"/>
            <a:ext cx="5559987" cy="2230755"/>
          </a:xfrm>
          <a:prstGeom prst="rect">
            <a:avLst/>
          </a:prstGeom>
          <a:ln w="12700">
            <a:miter lim="400000"/>
          </a:ln>
        </p:spPr>
      </p:pic>
      <p:sp>
        <p:nvSpPr>
          <p:cNvPr id="1211" name="sklearn:…"/>
          <p:cNvSpPr txBox="1"/>
          <p:nvPr/>
        </p:nvSpPr>
        <p:spPr>
          <a:xfrm>
            <a:off x="1301588" y="2290659"/>
            <a:ext cx="1610496" cy="7926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846666">
              <a:defRPr sz="2400">
                <a:latin typeface="Arial"/>
                <a:ea typeface="Arial"/>
                <a:cs typeface="Arial"/>
                <a:sym typeface="Arial"/>
              </a:defRPr>
            </a:pPr>
            <a:r>
              <a:t>sklearn:</a:t>
            </a:r>
          </a:p>
          <a:p>
            <a:pPr defTabSz="846666">
              <a:defRPr sz="2400">
                <a:latin typeface="Arial"/>
                <a:ea typeface="Arial"/>
                <a:cs typeface="Arial"/>
                <a:sym typeface="Arial"/>
              </a:defRPr>
            </a:pPr>
            <a:r>
              <a:t>NB</a:t>
            </a:r>
          </a:p>
        </p:txBody>
      </p:sp>
      <p:sp>
        <p:nvSpPr>
          <p:cNvPr id="1212" name="auto-sklearn"/>
          <p:cNvSpPr txBox="1"/>
          <p:nvPr/>
        </p:nvSpPr>
        <p:spPr>
          <a:xfrm>
            <a:off x="1301588" y="5023674"/>
            <a:ext cx="1610496" cy="7926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846666">
              <a:defRPr sz="2400">
                <a:latin typeface="Arial"/>
                <a:ea typeface="Arial"/>
                <a:cs typeface="Arial"/>
                <a:sym typeface="Arial"/>
              </a:defRPr>
            </a:lvl1pPr>
          </a:lstStyle>
          <a:p>
            <a:pPr/>
            <a:r>
              <a:t>auto-sklearn</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16" name="Hyperparameter tuning"/>
          <p:cNvSpPr txBox="1"/>
          <p:nvPr>
            <p:ph type="title" idx="4294967295"/>
          </p:nvPr>
        </p:nvSpPr>
        <p:spPr>
          <a:xfrm>
            <a:off x="453303" y="504903"/>
            <a:ext cx="10550771" cy="657449"/>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Hyperparameter tuning</a:t>
            </a:r>
          </a:p>
        </p:txBody>
      </p:sp>
      <p:sp>
        <p:nvSpPr>
          <p:cNvPr id="1217" name="Deep neural network is sensitive to hyper parameters…"/>
          <p:cNvSpPr txBox="1"/>
          <p:nvPr>
            <p:ph type="body" idx="4294967295"/>
          </p:nvPr>
        </p:nvSpPr>
        <p:spPr>
          <a:xfrm>
            <a:off x="697973" y="1355697"/>
            <a:ext cx="11040724" cy="4994590"/>
          </a:xfrm>
          <a:prstGeom prst="rect">
            <a:avLst/>
          </a:prstGeom>
        </p:spPr>
        <p:txBody>
          <a:bodyPr lIns="45719" tIns="45719" rIns="45719" bIns="45719"/>
          <a:lstStyle/>
          <a:p>
            <a:pPr marL="441157" indent="-441157" defTabSz="846666">
              <a:lnSpc>
                <a:spcPts val="5400"/>
              </a:lnSpc>
              <a:spcBef>
                <a:spcPts val="0"/>
              </a:spcBef>
              <a:buFontTx/>
              <a:defRPr sz="2400">
                <a:latin typeface="Arial"/>
                <a:ea typeface="Arial"/>
                <a:cs typeface="Arial"/>
                <a:sym typeface="Arial"/>
              </a:defRPr>
            </a:pPr>
            <a:r>
              <a:t>Deep neural network is sensitive to hyper parameters</a:t>
            </a: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r>
              <a:t>Which config to choose?</a:t>
            </a:r>
          </a:p>
        </p:txBody>
      </p:sp>
      <p:sp>
        <p:nvSpPr>
          <p:cNvPr id="1218" name="Rectangle"/>
          <p:cNvSpPr/>
          <p:nvPr/>
        </p:nvSpPr>
        <p:spPr>
          <a:xfrm>
            <a:off x="1823388" y="2220284"/>
            <a:ext cx="3418670" cy="2112404"/>
          </a:xfrm>
          <a:prstGeom prst="rect">
            <a:avLst/>
          </a:prstGeom>
          <a:ln w="38100">
            <a:solidFill>
              <a:srgbClr val="000000"/>
            </a:solidFill>
          </a:ln>
        </p:spPr>
        <p:txBody>
          <a:bodyPr lIns="45718" tIns="45718" rIns="45718" bIns="45718" anchor="ctr"/>
          <a:lstStyle/>
          <a:p>
            <a:pPr defTabSz="846666">
              <a:defRPr sz="2400">
                <a:latin typeface="Arial"/>
                <a:ea typeface="Arial"/>
                <a:cs typeface="Arial"/>
                <a:sym typeface="Arial"/>
              </a:defRPr>
            </a:pPr>
          </a:p>
        </p:txBody>
      </p:sp>
      <p:sp>
        <p:nvSpPr>
          <p:cNvPr id="1219" name="Config 1:…"/>
          <p:cNvSpPr txBox="1"/>
          <p:nvPr/>
        </p:nvSpPr>
        <p:spPr>
          <a:xfrm>
            <a:off x="2008699" y="2320824"/>
            <a:ext cx="3341059" cy="18594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846666">
              <a:defRPr sz="2400">
                <a:latin typeface="Arial"/>
                <a:ea typeface="Arial"/>
                <a:cs typeface="Arial"/>
                <a:sym typeface="Arial"/>
              </a:defRPr>
            </a:pPr>
            <a:r>
              <a:t>Config 1:</a:t>
            </a:r>
          </a:p>
          <a:p>
            <a:pPr defTabSz="846666">
              <a:defRPr sz="2400">
                <a:latin typeface="Arial"/>
                <a:ea typeface="Arial"/>
                <a:cs typeface="Arial"/>
                <a:sym typeface="Arial"/>
              </a:defRPr>
            </a:pPr>
            <a:r>
              <a:t>lr = 2e-5</a:t>
            </a:r>
          </a:p>
          <a:p>
            <a:pPr defTabSz="846666">
              <a:defRPr sz="2400">
                <a:latin typeface="Arial"/>
                <a:ea typeface="Arial"/>
                <a:cs typeface="Arial"/>
                <a:sym typeface="Arial"/>
              </a:defRPr>
            </a:pPr>
            <a:r>
              <a:t>batch size = 32</a:t>
            </a:r>
          </a:p>
          <a:p>
            <a:pPr defTabSz="846666">
              <a:defRPr sz="2400">
                <a:latin typeface="Arial"/>
                <a:ea typeface="Arial"/>
                <a:cs typeface="Arial"/>
                <a:sym typeface="Arial"/>
              </a:defRPr>
            </a:pPr>
            <a:r>
              <a:t>epoch = 3.0 </a:t>
            </a:r>
          </a:p>
          <a:p>
            <a:pPr defTabSz="846666">
              <a:defRPr sz="2400">
                <a:latin typeface="Arial"/>
                <a:ea typeface="Arial"/>
                <a:cs typeface="Arial"/>
                <a:sym typeface="Arial"/>
              </a:defRPr>
            </a:pPr>
            <a:r>
              <a:t>max_seq_length = 128</a:t>
            </a:r>
          </a:p>
        </p:txBody>
      </p:sp>
      <p:sp>
        <p:nvSpPr>
          <p:cNvPr id="1220" name="Rectangle"/>
          <p:cNvSpPr/>
          <p:nvPr/>
        </p:nvSpPr>
        <p:spPr>
          <a:xfrm>
            <a:off x="6869607" y="2220284"/>
            <a:ext cx="3418671" cy="2112404"/>
          </a:xfrm>
          <a:prstGeom prst="rect">
            <a:avLst/>
          </a:prstGeom>
          <a:ln w="38100">
            <a:solidFill>
              <a:srgbClr val="000000"/>
            </a:solidFill>
          </a:ln>
        </p:spPr>
        <p:txBody>
          <a:bodyPr lIns="45718" tIns="45718" rIns="45718" bIns="45718" anchor="ctr"/>
          <a:lstStyle/>
          <a:p>
            <a:pPr defTabSz="846666">
              <a:defRPr sz="2400">
                <a:latin typeface="Arial"/>
                <a:ea typeface="Arial"/>
                <a:cs typeface="Arial"/>
                <a:sym typeface="Arial"/>
              </a:defRPr>
            </a:pPr>
          </a:p>
        </p:txBody>
      </p:sp>
      <p:sp>
        <p:nvSpPr>
          <p:cNvPr id="1221" name="Config 2:…"/>
          <p:cNvSpPr txBox="1"/>
          <p:nvPr/>
        </p:nvSpPr>
        <p:spPr>
          <a:xfrm>
            <a:off x="7054918" y="2320824"/>
            <a:ext cx="3341060" cy="18594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846666">
              <a:defRPr sz="2400">
                <a:latin typeface="Arial"/>
                <a:ea typeface="Arial"/>
                <a:cs typeface="Arial"/>
                <a:sym typeface="Arial"/>
              </a:defRPr>
            </a:pPr>
            <a:r>
              <a:t>Config 2:</a:t>
            </a:r>
          </a:p>
          <a:p>
            <a:pPr defTabSz="846666">
              <a:defRPr sz="2400">
                <a:latin typeface="Arial"/>
                <a:ea typeface="Arial"/>
                <a:cs typeface="Arial"/>
                <a:sym typeface="Arial"/>
              </a:defRPr>
            </a:pPr>
            <a:r>
              <a:t>lr = 5e-5</a:t>
            </a:r>
          </a:p>
          <a:p>
            <a:pPr defTabSz="846666">
              <a:defRPr sz="2400">
                <a:latin typeface="Arial"/>
                <a:ea typeface="Arial"/>
                <a:cs typeface="Arial"/>
                <a:sym typeface="Arial"/>
              </a:defRPr>
            </a:pPr>
            <a:r>
              <a:t>batch size = 128</a:t>
            </a:r>
          </a:p>
          <a:p>
            <a:pPr defTabSz="846666">
              <a:defRPr sz="2400">
                <a:latin typeface="Arial"/>
                <a:ea typeface="Arial"/>
                <a:cs typeface="Arial"/>
                <a:sym typeface="Arial"/>
              </a:defRPr>
            </a:pPr>
            <a:r>
              <a:t>epoch = 10.0 </a:t>
            </a:r>
          </a:p>
          <a:p>
            <a:pPr defTabSz="846666">
              <a:defRPr sz="2400">
                <a:latin typeface="Arial"/>
                <a:ea typeface="Arial"/>
                <a:cs typeface="Arial"/>
                <a:sym typeface="Arial"/>
              </a:defRPr>
            </a:pPr>
            <a:r>
              <a:t>max_seq_length = 128</a:t>
            </a:r>
          </a:p>
        </p:txBody>
      </p:sp>
      <p:sp>
        <p:nvSpPr>
          <p:cNvPr id="1222" name="BERT: epoch = 3.0, RoBERTa: epoch = 10.0"/>
          <p:cNvSpPr txBox="1"/>
          <p:nvPr/>
        </p:nvSpPr>
        <p:spPr>
          <a:xfrm>
            <a:off x="1335234" y="5551665"/>
            <a:ext cx="5577624" cy="79266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846666">
              <a:defRPr b="1" sz="2400">
                <a:solidFill>
                  <a:srgbClr val="FF2600"/>
                </a:solidFill>
                <a:latin typeface="Arial"/>
                <a:ea typeface="Arial"/>
                <a:cs typeface="Arial"/>
                <a:sym typeface="Arial"/>
              </a:defRPr>
            </a:lvl1pPr>
          </a:lstStyle>
          <a:p>
            <a:pPr/>
            <a:r>
              <a:t>BERT: epoch = 3.0, RoBERTa: epoch = 10.0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2" grpId="1"/>
    </p:bldLst>
  </p:timing>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6" name="Hyperparameter optimization"/>
          <p:cNvSpPr txBox="1"/>
          <p:nvPr>
            <p:ph type="title" idx="4294967295"/>
          </p:nvPr>
        </p:nvSpPr>
        <p:spPr>
          <a:xfrm>
            <a:off x="453303" y="398306"/>
            <a:ext cx="10550771" cy="657449"/>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Hyperparameter optimization</a:t>
            </a:r>
          </a:p>
        </p:txBody>
      </p:sp>
      <p:sp>
        <p:nvSpPr>
          <p:cNvPr id="1227" name="Definition of hyperparameter tuning:…"/>
          <p:cNvSpPr txBox="1"/>
          <p:nvPr>
            <p:ph type="body" idx="4294967295"/>
          </p:nvPr>
        </p:nvSpPr>
        <p:spPr>
          <a:xfrm>
            <a:off x="697973" y="1249100"/>
            <a:ext cx="11040724" cy="4994590"/>
          </a:xfrm>
          <a:prstGeom prst="rect">
            <a:avLst/>
          </a:prstGeom>
        </p:spPr>
        <p:txBody>
          <a:bodyPr lIns="45719" tIns="45719" rIns="45719" bIns="45719"/>
          <a:lstStyle/>
          <a:p>
            <a:pPr marL="441157" indent="-441157" defTabSz="846666">
              <a:lnSpc>
                <a:spcPts val="5400"/>
              </a:lnSpc>
              <a:spcBef>
                <a:spcPts val="0"/>
              </a:spcBef>
              <a:buFontTx/>
              <a:defRPr sz="2400">
                <a:latin typeface="Arial"/>
                <a:ea typeface="Arial"/>
                <a:cs typeface="Arial"/>
                <a:sym typeface="Arial"/>
              </a:defRPr>
            </a:pPr>
            <a:r>
              <a:t>Definition of hyperparameter tuning:</a:t>
            </a: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r>
              <a:t>     : hyperparameter</a:t>
            </a:r>
          </a:p>
          <a:p>
            <a:pPr marL="441157" indent="-441157" defTabSz="846666">
              <a:lnSpc>
                <a:spcPts val="5400"/>
              </a:lnSpc>
              <a:spcBef>
                <a:spcPts val="0"/>
              </a:spcBef>
              <a:buFontTx/>
              <a:defRPr sz="2400">
                <a:latin typeface="Arial"/>
                <a:ea typeface="Arial"/>
                <a:cs typeface="Arial"/>
                <a:sym typeface="Arial"/>
              </a:defRPr>
            </a:pPr>
            <a:r>
              <a:t>     : search space for hyperparameter</a:t>
            </a: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r>
              <a:t>D_{train}: training dataset</a:t>
            </a:r>
          </a:p>
          <a:p>
            <a:pPr marL="441157" indent="-441157" defTabSz="846666">
              <a:lnSpc>
                <a:spcPts val="5400"/>
              </a:lnSpc>
              <a:spcBef>
                <a:spcPts val="0"/>
              </a:spcBef>
              <a:buFontTx/>
              <a:defRPr sz="2400">
                <a:latin typeface="Arial"/>
                <a:ea typeface="Arial"/>
                <a:cs typeface="Arial"/>
                <a:sym typeface="Arial"/>
              </a:defRPr>
            </a:pPr>
            <a:r>
              <a:t>D_{valid}: validation dataset</a:t>
            </a:r>
          </a:p>
          <a:p>
            <a:pPr marL="441157" indent="-441157" defTabSz="846666">
              <a:lnSpc>
                <a:spcPts val="5400"/>
              </a:lnSpc>
              <a:spcBef>
                <a:spcPts val="0"/>
              </a:spcBef>
              <a:buFontTx/>
              <a:defRPr sz="2400">
                <a:latin typeface="Arial"/>
                <a:ea typeface="Arial"/>
                <a:cs typeface="Arial"/>
                <a:sym typeface="Arial"/>
              </a:defRPr>
            </a:pPr>
            <a:r>
              <a:t>L: loss function (objective)</a:t>
            </a:r>
          </a:p>
        </p:txBody>
      </p:sp>
      <p:pic>
        <p:nvPicPr>
          <p:cNvPr id="1228" name="Image" descr="Image"/>
          <p:cNvPicPr>
            <a:picLocks noChangeAspect="1"/>
          </p:cNvPicPr>
          <p:nvPr/>
        </p:nvPicPr>
        <p:blipFill>
          <a:blip r:embed="rId3">
            <a:extLst/>
          </a:blip>
          <a:stretch>
            <a:fillRect/>
          </a:stretch>
        </p:blipFill>
        <p:spPr>
          <a:xfrm>
            <a:off x="2505904" y="1847853"/>
            <a:ext cx="6445569" cy="863246"/>
          </a:xfrm>
          <a:prstGeom prst="rect">
            <a:avLst/>
          </a:prstGeom>
          <a:ln w="12700">
            <a:miter lim="400000"/>
          </a:ln>
        </p:spPr>
      </p:pic>
      <p:pic>
        <p:nvPicPr>
          <p:cNvPr id="1229" name="Image" descr="Image"/>
          <p:cNvPicPr>
            <a:picLocks noChangeAspect="1"/>
          </p:cNvPicPr>
          <p:nvPr/>
        </p:nvPicPr>
        <p:blipFill>
          <a:blip r:embed="rId4">
            <a:extLst/>
          </a:blip>
          <a:stretch>
            <a:fillRect/>
          </a:stretch>
        </p:blipFill>
        <p:spPr>
          <a:xfrm>
            <a:off x="1051171" y="3418607"/>
            <a:ext cx="317837" cy="459097"/>
          </a:xfrm>
          <a:prstGeom prst="rect">
            <a:avLst/>
          </a:prstGeom>
          <a:ln w="12700">
            <a:miter lim="400000"/>
          </a:ln>
        </p:spPr>
      </p:pic>
      <p:pic>
        <p:nvPicPr>
          <p:cNvPr id="1230" name="Image" descr="Image"/>
          <p:cNvPicPr>
            <a:picLocks noChangeAspect="1"/>
          </p:cNvPicPr>
          <p:nvPr/>
        </p:nvPicPr>
        <p:blipFill>
          <a:blip r:embed="rId5">
            <a:extLst/>
          </a:blip>
          <a:stretch>
            <a:fillRect/>
          </a:stretch>
        </p:blipFill>
        <p:spPr>
          <a:xfrm>
            <a:off x="1051171" y="3139792"/>
            <a:ext cx="317837" cy="355229"/>
          </a:xfrm>
          <a:prstGeom prst="rect">
            <a:avLst/>
          </a:prstGeom>
          <a:ln w="12700">
            <a:miter lim="400000"/>
          </a:ln>
        </p:spPr>
      </p:pic>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4" name="Hyperparameter optimization [Bergstra et al. 2012]"/>
          <p:cNvSpPr txBox="1"/>
          <p:nvPr>
            <p:ph type="title" idx="4294967295"/>
          </p:nvPr>
        </p:nvSpPr>
        <p:spPr>
          <a:xfrm>
            <a:off x="565077" y="506308"/>
            <a:ext cx="10550770" cy="657449"/>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Hyperparameter optimization [Bergstra et al. 2012]</a:t>
            </a:r>
          </a:p>
        </p:txBody>
      </p:sp>
      <p:sp>
        <p:nvSpPr>
          <p:cNvPr id="1235" name="Grid search vs. random search…"/>
          <p:cNvSpPr txBox="1"/>
          <p:nvPr>
            <p:ph type="body" idx="4294967295"/>
          </p:nvPr>
        </p:nvSpPr>
        <p:spPr>
          <a:xfrm>
            <a:off x="809747" y="1357102"/>
            <a:ext cx="11040723" cy="4994590"/>
          </a:xfrm>
          <a:prstGeom prst="rect">
            <a:avLst/>
          </a:prstGeom>
        </p:spPr>
        <p:txBody>
          <a:bodyPr lIns="45719" tIns="45719" rIns="45719" bIns="45719"/>
          <a:lstStyle/>
          <a:p>
            <a:pPr marL="441157" indent="-441157" defTabSz="846666">
              <a:lnSpc>
                <a:spcPts val="5400"/>
              </a:lnSpc>
              <a:spcBef>
                <a:spcPts val="0"/>
              </a:spcBef>
              <a:buFontTx/>
              <a:defRPr sz="2400">
                <a:latin typeface="Arial"/>
                <a:ea typeface="Arial"/>
                <a:cs typeface="Arial"/>
                <a:sym typeface="Arial"/>
              </a:defRPr>
            </a:pPr>
            <a:r>
              <a:t>Grid search vs. random search</a:t>
            </a: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r>
              <a:t>Grid search: explored 3 important hyperparameters in 9 </a:t>
            </a:r>
            <a:r>
              <a:rPr b="1">
                <a:solidFill>
                  <a:srgbClr val="FF2600"/>
                </a:solidFill>
              </a:rPr>
              <a:t>trials</a:t>
            </a:r>
          </a:p>
          <a:p>
            <a:pPr marL="441157" indent="-441157" defTabSz="846666">
              <a:lnSpc>
                <a:spcPts val="5400"/>
              </a:lnSpc>
              <a:spcBef>
                <a:spcPts val="0"/>
              </a:spcBef>
              <a:buFontTx/>
              <a:defRPr sz="2400">
                <a:latin typeface="Arial"/>
                <a:ea typeface="Arial"/>
                <a:cs typeface="Arial"/>
                <a:sym typeface="Arial"/>
              </a:defRPr>
            </a:pPr>
            <a:r>
              <a:t>Random search: explored 9 hyperparameters in 9 trials</a:t>
            </a:r>
          </a:p>
        </p:txBody>
      </p:sp>
      <p:pic>
        <p:nvPicPr>
          <p:cNvPr id="1236" name="Image" descr="Image"/>
          <p:cNvPicPr>
            <a:picLocks noChangeAspect="1"/>
          </p:cNvPicPr>
          <p:nvPr/>
        </p:nvPicPr>
        <p:blipFill>
          <a:blip r:embed="rId3">
            <a:extLst/>
          </a:blip>
          <a:stretch>
            <a:fillRect/>
          </a:stretch>
        </p:blipFill>
        <p:spPr>
          <a:xfrm>
            <a:off x="2791774" y="1730270"/>
            <a:ext cx="7404101" cy="3352801"/>
          </a:xfrm>
          <a:prstGeom prst="rect">
            <a:avLst/>
          </a:prstGeom>
          <a:ln w="12700">
            <a:miter lim="400000"/>
          </a:ln>
        </p:spPr>
      </p:pic>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0" name="Bayesian optimization [Bergstra et al. 2012]"/>
          <p:cNvSpPr txBox="1"/>
          <p:nvPr>
            <p:ph type="title" idx="4294967295"/>
          </p:nvPr>
        </p:nvSpPr>
        <p:spPr>
          <a:xfrm>
            <a:off x="458480" y="424955"/>
            <a:ext cx="10550770"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Bayesian optimization [Bergstra et al. 2012]</a:t>
            </a:r>
          </a:p>
        </p:txBody>
      </p:sp>
      <p:sp>
        <p:nvSpPr>
          <p:cNvPr id="1241" name="Approach: fix a probabilistic model to the function evaluation…"/>
          <p:cNvSpPr txBox="1"/>
          <p:nvPr>
            <p:ph type="body" sz="half" idx="4294967295"/>
          </p:nvPr>
        </p:nvSpPr>
        <p:spPr>
          <a:xfrm>
            <a:off x="614250" y="1275749"/>
            <a:ext cx="5645744" cy="4994590"/>
          </a:xfrm>
          <a:prstGeom prst="rect">
            <a:avLst/>
          </a:prstGeom>
        </p:spPr>
        <p:txBody>
          <a:bodyPr lIns="45719" tIns="45719" rIns="45719" bIns="45719"/>
          <a:lstStyle/>
          <a:p>
            <a:pPr marL="441157" indent="-441157" defTabSz="846666">
              <a:lnSpc>
                <a:spcPts val="5400"/>
              </a:lnSpc>
              <a:spcBef>
                <a:spcPts val="0"/>
              </a:spcBef>
              <a:buFontTx/>
              <a:defRPr sz="2400">
                <a:latin typeface="Arial"/>
                <a:ea typeface="Arial"/>
                <a:cs typeface="Arial"/>
                <a:sym typeface="Arial"/>
              </a:defRPr>
            </a:pPr>
            <a:r>
              <a:t>Approach: fix a probabilistic model to the function evaluation </a:t>
            </a: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r>
              <a:t>Use that model for exploration vs. exploitation</a:t>
            </a: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r>
              <a:t>During the development of AlphaGO, many hyper parameters were tuned with BO many times, e.g., before the match with Sedol Lee, HPO improved the win-rate from 50% -&gt; 65%</a:t>
            </a:r>
          </a:p>
        </p:txBody>
      </p:sp>
      <p:pic>
        <p:nvPicPr>
          <p:cNvPr id="1242" name="Image" descr="Image"/>
          <p:cNvPicPr>
            <a:picLocks noChangeAspect="1"/>
          </p:cNvPicPr>
          <p:nvPr/>
        </p:nvPicPr>
        <p:blipFill>
          <a:blip r:embed="rId3">
            <a:extLst/>
          </a:blip>
          <a:stretch>
            <a:fillRect/>
          </a:stretch>
        </p:blipFill>
        <p:spPr>
          <a:xfrm>
            <a:off x="6528213" y="874910"/>
            <a:ext cx="5155439" cy="3174414"/>
          </a:xfrm>
          <a:prstGeom prst="rect">
            <a:avLst/>
          </a:prstGeom>
          <a:ln w="12700">
            <a:miter lim="400000"/>
          </a:ln>
        </p:spPr>
      </p:pic>
      <p:pic>
        <p:nvPicPr>
          <p:cNvPr id="1243" name="Image" descr="Image"/>
          <p:cNvPicPr>
            <a:picLocks noChangeAspect="1"/>
          </p:cNvPicPr>
          <p:nvPr/>
        </p:nvPicPr>
        <p:blipFill>
          <a:blip r:embed="rId4">
            <a:extLst/>
          </a:blip>
          <a:stretch>
            <a:fillRect/>
          </a:stretch>
        </p:blipFill>
        <p:spPr>
          <a:xfrm>
            <a:off x="6472196" y="4257326"/>
            <a:ext cx="5483491" cy="1773471"/>
          </a:xfrm>
          <a:prstGeom prst="rect">
            <a:avLst/>
          </a:prstGeom>
          <a:ln w="12700">
            <a:miter lim="400000"/>
          </a:ln>
        </p:spPr>
      </p:pic>
      <p:sp>
        <p:nvSpPr>
          <p:cNvPr id="1244" name="Rectangle"/>
          <p:cNvSpPr/>
          <p:nvPr/>
        </p:nvSpPr>
        <p:spPr>
          <a:xfrm>
            <a:off x="8621426" y="4876745"/>
            <a:ext cx="969012" cy="317129"/>
          </a:xfrm>
          <a:prstGeom prst="rect">
            <a:avLst/>
          </a:prstGeom>
          <a:ln w="38100">
            <a:solidFill>
              <a:srgbClr val="FF2600"/>
            </a:solidFill>
          </a:ln>
        </p:spPr>
        <p:txBody>
          <a:bodyPr lIns="45718" tIns="45718" rIns="45718" bIns="45718" anchor="ctr"/>
          <a:lstStyle/>
          <a:p>
            <a:pPr defTabSz="846666">
              <a:defRPr sz="3200">
                <a:solidFill>
                  <a:srgbClr val="FF2600"/>
                </a:solidFill>
                <a:latin typeface="Arial"/>
                <a:ea typeface="Arial"/>
                <a:cs typeface="Arial"/>
                <a:sym typeface="Arial"/>
              </a:defRPr>
            </a:pPr>
          </a:p>
        </p:txBody>
      </p:sp>
      <p:sp>
        <p:nvSpPr>
          <p:cNvPr id="1245" name="acquisition function"/>
          <p:cNvSpPr txBox="1"/>
          <p:nvPr/>
        </p:nvSpPr>
        <p:spPr>
          <a:xfrm>
            <a:off x="9796144" y="4822483"/>
            <a:ext cx="2492303" cy="101794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846666">
              <a:defRPr b="1" sz="3200">
                <a:solidFill>
                  <a:srgbClr val="FF2600"/>
                </a:solidFill>
                <a:latin typeface="Arial"/>
                <a:ea typeface="Arial"/>
                <a:cs typeface="Arial"/>
                <a:sym typeface="Arial"/>
              </a:defRPr>
            </a:lvl1pPr>
          </a:lstStyle>
          <a:p>
            <a:pPr/>
            <a:r>
              <a:t>acquisition function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5"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9" name="Early stopping and pruning"/>
          <p:cNvSpPr txBox="1"/>
          <p:nvPr>
            <p:ph type="title" idx="4294967295"/>
          </p:nvPr>
        </p:nvSpPr>
        <p:spPr>
          <a:xfrm>
            <a:off x="645024" y="455344"/>
            <a:ext cx="10550770" cy="657449"/>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Early stopping and pruning</a:t>
            </a:r>
          </a:p>
        </p:txBody>
      </p:sp>
      <p:sp>
        <p:nvSpPr>
          <p:cNvPr id="1250" name="If a trial shows bad performance, no need to keep running it…"/>
          <p:cNvSpPr txBox="1"/>
          <p:nvPr>
            <p:ph type="body" idx="4294967295"/>
          </p:nvPr>
        </p:nvSpPr>
        <p:spPr>
          <a:xfrm>
            <a:off x="889694" y="1306138"/>
            <a:ext cx="11040723" cy="4994590"/>
          </a:xfrm>
          <a:prstGeom prst="rect">
            <a:avLst/>
          </a:prstGeom>
        </p:spPr>
        <p:txBody>
          <a:bodyPr lIns="45719" tIns="45719" rIns="45719" bIns="45719"/>
          <a:lstStyle/>
          <a:p>
            <a:pPr marL="441157" indent="-441157" defTabSz="846666">
              <a:lnSpc>
                <a:spcPts val="5400"/>
              </a:lnSpc>
              <a:spcBef>
                <a:spcPts val="0"/>
              </a:spcBef>
              <a:buFontTx/>
              <a:defRPr sz="2400">
                <a:latin typeface="Arial"/>
                <a:ea typeface="Arial"/>
                <a:cs typeface="Arial"/>
                <a:sym typeface="Arial"/>
              </a:defRPr>
            </a:pPr>
            <a:r>
              <a:t>If a trial shows bad performance, no need to keep running it</a:t>
            </a:r>
          </a:p>
          <a:p>
            <a:pPr marL="441157" indent="-441157" defTabSz="846666">
              <a:lnSpc>
                <a:spcPts val="5400"/>
              </a:lnSpc>
              <a:spcBef>
                <a:spcPts val="0"/>
              </a:spcBef>
              <a:buFontTx/>
              <a:defRPr sz="2400">
                <a:latin typeface="Arial"/>
                <a:ea typeface="Arial"/>
                <a:cs typeface="Arial"/>
                <a:sym typeface="Arial"/>
              </a:defRPr>
            </a:pPr>
          </a:p>
          <a:p>
            <a:pPr marL="441157" indent="-441157" defTabSz="846666">
              <a:lnSpc>
                <a:spcPts val="5400"/>
              </a:lnSpc>
              <a:spcBef>
                <a:spcPts val="0"/>
              </a:spcBef>
              <a:buFontTx/>
              <a:defRPr sz="2400">
                <a:latin typeface="Arial"/>
                <a:ea typeface="Arial"/>
                <a:cs typeface="Arial"/>
                <a:sym typeface="Arial"/>
              </a:defRPr>
            </a:pPr>
            <a:r>
              <a:t>Successive halving [Jamieson et al. 2015]</a:t>
            </a:r>
          </a:p>
          <a:p>
            <a:pPr lvl="1" marL="822157" indent="-441157" defTabSz="846666">
              <a:lnSpc>
                <a:spcPts val="5400"/>
              </a:lnSpc>
              <a:spcBef>
                <a:spcPts val="0"/>
              </a:spcBef>
              <a:buFontTx/>
              <a:buChar char="•"/>
              <a:defRPr sz="2400">
                <a:latin typeface="Arial"/>
                <a:ea typeface="Arial"/>
                <a:cs typeface="Arial"/>
                <a:sym typeface="Arial"/>
              </a:defRPr>
            </a:pPr>
            <a:r>
              <a:t>A fixed amount of resources</a:t>
            </a:r>
          </a:p>
          <a:p>
            <a:pPr lvl="1" marL="822157" indent="-441157" defTabSz="846666">
              <a:lnSpc>
                <a:spcPts val="5400"/>
              </a:lnSpc>
              <a:spcBef>
                <a:spcPts val="0"/>
              </a:spcBef>
              <a:buFontTx/>
              <a:buChar char="•"/>
              <a:defRPr sz="2400">
                <a:latin typeface="Arial"/>
                <a:ea typeface="Arial"/>
                <a:cs typeface="Arial"/>
                <a:sym typeface="Arial"/>
              </a:defRPr>
            </a:pPr>
            <a:r>
              <a:t>Allocate the resources by first aggressively exploring, then exploiting</a:t>
            </a:r>
          </a:p>
        </p:txBody>
      </p:sp>
      <p:pic>
        <p:nvPicPr>
          <p:cNvPr id="1251" name="Image" descr="Image"/>
          <p:cNvPicPr>
            <a:picLocks noChangeAspect="1"/>
          </p:cNvPicPr>
          <p:nvPr/>
        </p:nvPicPr>
        <p:blipFill>
          <a:blip r:embed="rId3">
            <a:extLst/>
          </a:blip>
          <a:stretch>
            <a:fillRect/>
          </a:stretch>
        </p:blipFill>
        <p:spPr>
          <a:xfrm>
            <a:off x="1946862" y="3598090"/>
            <a:ext cx="3644512" cy="2804566"/>
          </a:xfrm>
          <a:prstGeom prst="rect">
            <a:avLst/>
          </a:prstGeom>
          <a:ln w="12700">
            <a:miter lim="400000"/>
          </a:ln>
        </p:spPr>
      </p:pic>
      <p:pic>
        <p:nvPicPr>
          <p:cNvPr id="1252" name="Image" descr="Image"/>
          <p:cNvPicPr>
            <a:picLocks noChangeAspect="1"/>
          </p:cNvPicPr>
          <p:nvPr/>
        </p:nvPicPr>
        <p:blipFill>
          <a:blip r:embed="rId4">
            <a:extLst/>
          </a:blip>
          <a:stretch>
            <a:fillRect/>
          </a:stretch>
        </p:blipFill>
        <p:spPr>
          <a:xfrm>
            <a:off x="7540383" y="3678517"/>
            <a:ext cx="1556116" cy="2307344"/>
          </a:xfrm>
          <a:prstGeom prst="rect">
            <a:avLst/>
          </a:prstGeom>
          <a:ln w="12700">
            <a:miter lim="400000"/>
          </a:ln>
        </p:spPr>
      </p:pic>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6" name="Asynchronous Successive Halving [Li et al. 2020]"/>
          <p:cNvSpPr txBox="1"/>
          <p:nvPr>
            <p:ph type="title" idx="4294967295"/>
          </p:nvPr>
        </p:nvSpPr>
        <p:spPr>
          <a:xfrm>
            <a:off x="578401" y="506308"/>
            <a:ext cx="10550771" cy="657449"/>
          </a:xfrm>
          <a:prstGeom prst="rect">
            <a:avLst/>
          </a:prstGeom>
        </p:spPr>
        <p:txBody>
          <a:bodyPr lIns="45719" tIns="45719" rIns="45719" bIns="45719" anchor="t"/>
          <a:lstStyle>
            <a:lvl1pPr algn="l" defTabSz="846666">
              <a:defRPr b="1" sz="3000">
                <a:latin typeface="Arial"/>
                <a:ea typeface="Arial"/>
                <a:cs typeface="Arial"/>
                <a:sym typeface="Arial"/>
              </a:defRPr>
            </a:lvl1pPr>
          </a:lstStyle>
          <a:p>
            <a:pPr/>
            <a:r>
              <a:t>Asynchronous Successive Halving [Li et al. 2020]</a:t>
            </a:r>
          </a:p>
        </p:txBody>
      </p:sp>
      <p:sp>
        <p:nvSpPr>
          <p:cNvPr id="1257" name="Synchronous SHA are not efficient because the higher rungs are waiting for the lower rungs to finish…"/>
          <p:cNvSpPr txBox="1"/>
          <p:nvPr>
            <p:ph type="body" idx="4294967295"/>
          </p:nvPr>
        </p:nvSpPr>
        <p:spPr>
          <a:xfrm>
            <a:off x="823071" y="1357102"/>
            <a:ext cx="11040724" cy="4994590"/>
          </a:xfrm>
          <a:prstGeom prst="rect">
            <a:avLst/>
          </a:prstGeom>
        </p:spPr>
        <p:txBody>
          <a:bodyPr lIns="45719" tIns="45719" rIns="45719" bIns="45719"/>
          <a:lstStyle/>
          <a:p>
            <a:pPr marL="441157" indent="-441157" defTabSz="846666">
              <a:lnSpc>
                <a:spcPts val="5400"/>
              </a:lnSpc>
              <a:spcBef>
                <a:spcPts val="0"/>
              </a:spcBef>
              <a:buFontTx/>
              <a:defRPr sz="2400">
                <a:latin typeface="Arial"/>
                <a:ea typeface="Arial"/>
                <a:cs typeface="Arial"/>
                <a:sym typeface="Arial"/>
              </a:defRPr>
            </a:pPr>
            <a:r>
              <a:t>Synchronous SHA are not efficient because the higher rungs are waiting for the lower rungs to finish</a:t>
            </a:r>
          </a:p>
          <a:p>
            <a:pPr marL="441157" indent="-441157" defTabSz="846666">
              <a:lnSpc>
                <a:spcPts val="5400"/>
              </a:lnSpc>
              <a:spcBef>
                <a:spcPts val="0"/>
              </a:spcBef>
              <a:buFontTx/>
              <a:defRPr sz="2400">
                <a:latin typeface="Arial"/>
                <a:ea typeface="Arial"/>
                <a:cs typeface="Arial"/>
                <a:sym typeface="Arial"/>
              </a:defRPr>
            </a:pPr>
            <a:r>
              <a:t>Instead of waiting, we can promote lower rungs to higher rungs</a:t>
            </a:r>
          </a:p>
          <a:p>
            <a:pPr marL="441157" indent="-441157" defTabSz="846666">
              <a:lnSpc>
                <a:spcPts val="5400"/>
              </a:lnSpc>
              <a:spcBef>
                <a:spcPts val="0"/>
              </a:spcBef>
              <a:buFontTx/>
              <a:defRPr sz="2400">
                <a:latin typeface="Arial"/>
                <a:ea typeface="Arial"/>
                <a:cs typeface="Arial"/>
                <a:sym typeface="Arial"/>
              </a:defRPr>
            </a:pPr>
            <a:r>
              <a:t>Time cost = 13/9 time ( R) vs. 3 time ( R)</a:t>
            </a:r>
          </a:p>
        </p:txBody>
      </p:sp>
      <p:pic>
        <p:nvPicPr>
          <p:cNvPr id="1258" name="Image" descr="Image"/>
          <p:cNvPicPr>
            <a:picLocks noChangeAspect="1"/>
          </p:cNvPicPr>
          <p:nvPr/>
        </p:nvPicPr>
        <p:blipFill>
          <a:blip r:embed="rId2">
            <a:extLst/>
          </a:blip>
          <a:stretch>
            <a:fillRect/>
          </a:stretch>
        </p:blipFill>
        <p:spPr>
          <a:xfrm>
            <a:off x="656522" y="3912047"/>
            <a:ext cx="10818862" cy="2094533"/>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Latent semantic indexing"/>
          <p:cNvSpPr txBox="1"/>
          <p:nvPr>
            <p:ph type="title" idx="4294967295"/>
          </p:nvPr>
        </p:nvSpPr>
        <p:spPr>
          <a:xfrm>
            <a:off x="386860" y="528637"/>
            <a:ext cx="7923496"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Latent semantic indexing</a:t>
            </a:r>
          </a:p>
        </p:txBody>
      </p:sp>
      <p:sp>
        <p:nvSpPr>
          <p:cNvPr id="16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70" name="Rectangle"/>
          <p:cNvSpPr/>
          <p:nvPr/>
        </p:nvSpPr>
        <p:spPr>
          <a:xfrm>
            <a:off x="1771847" y="2203412"/>
            <a:ext cx="559513" cy="3233718"/>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171" name="Rectangle"/>
          <p:cNvSpPr/>
          <p:nvPr/>
        </p:nvSpPr>
        <p:spPr>
          <a:xfrm>
            <a:off x="3023391" y="2203412"/>
            <a:ext cx="559513" cy="3233718"/>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172" name="Desk"/>
          <p:cNvSpPr/>
          <p:nvPr/>
        </p:nvSpPr>
        <p:spPr>
          <a:xfrm>
            <a:off x="1914970" y="2412355"/>
            <a:ext cx="273269" cy="137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73" name="Desk"/>
          <p:cNvSpPr/>
          <p:nvPr/>
        </p:nvSpPr>
        <p:spPr>
          <a:xfrm rot="10800000">
            <a:off x="1914970" y="5201045"/>
            <a:ext cx="273269" cy="137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74" name="Desk"/>
          <p:cNvSpPr/>
          <p:nvPr/>
        </p:nvSpPr>
        <p:spPr>
          <a:xfrm>
            <a:off x="3166513" y="2357277"/>
            <a:ext cx="273270" cy="137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75" name="Desk"/>
          <p:cNvSpPr/>
          <p:nvPr/>
        </p:nvSpPr>
        <p:spPr>
          <a:xfrm rot="10800000">
            <a:off x="3166513" y="5145968"/>
            <a:ext cx="273270" cy="137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76" name="0"/>
          <p:cNvSpPr txBox="1"/>
          <p:nvPr/>
        </p:nvSpPr>
        <p:spPr>
          <a:xfrm>
            <a:off x="1935966" y="2675523"/>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77" name="0"/>
          <p:cNvSpPr txBox="1"/>
          <p:nvPr/>
        </p:nvSpPr>
        <p:spPr>
          <a:xfrm>
            <a:off x="1935966" y="3069501"/>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78" name="1"/>
          <p:cNvSpPr txBox="1"/>
          <p:nvPr/>
        </p:nvSpPr>
        <p:spPr>
          <a:xfrm>
            <a:off x="1935966" y="3463479"/>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a:t>
            </a:r>
          </a:p>
        </p:txBody>
      </p:sp>
      <p:sp>
        <p:nvSpPr>
          <p:cNvPr id="179" name="0"/>
          <p:cNvSpPr txBox="1"/>
          <p:nvPr/>
        </p:nvSpPr>
        <p:spPr>
          <a:xfrm>
            <a:off x="1935966" y="3857457"/>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80" name="0"/>
          <p:cNvSpPr txBox="1"/>
          <p:nvPr/>
        </p:nvSpPr>
        <p:spPr>
          <a:xfrm>
            <a:off x="1935966" y="4251435"/>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81" name="0"/>
          <p:cNvSpPr txBox="1"/>
          <p:nvPr/>
        </p:nvSpPr>
        <p:spPr>
          <a:xfrm>
            <a:off x="1935966" y="4645413"/>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82" name="1"/>
          <p:cNvSpPr txBox="1"/>
          <p:nvPr/>
        </p:nvSpPr>
        <p:spPr>
          <a:xfrm>
            <a:off x="3187511" y="2659996"/>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a:t>
            </a:r>
          </a:p>
        </p:txBody>
      </p:sp>
      <p:sp>
        <p:nvSpPr>
          <p:cNvPr id="183" name="0"/>
          <p:cNvSpPr txBox="1"/>
          <p:nvPr/>
        </p:nvSpPr>
        <p:spPr>
          <a:xfrm>
            <a:off x="3187511" y="3053974"/>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84" name="0"/>
          <p:cNvSpPr txBox="1"/>
          <p:nvPr/>
        </p:nvSpPr>
        <p:spPr>
          <a:xfrm>
            <a:off x="3187511" y="3447951"/>
            <a:ext cx="23127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85" name="0"/>
          <p:cNvSpPr txBox="1"/>
          <p:nvPr/>
        </p:nvSpPr>
        <p:spPr>
          <a:xfrm>
            <a:off x="3187511" y="3841930"/>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86" name="0"/>
          <p:cNvSpPr txBox="1"/>
          <p:nvPr/>
        </p:nvSpPr>
        <p:spPr>
          <a:xfrm>
            <a:off x="3187511" y="4235908"/>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87" name="0"/>
          <p:cNvSpPr txBox="1"/>
          <p:nvPr/>
        </p:nvSpPr>
        <p:spPr>
          <a:xfrm>
            <a:off x="3187511" y="4629886"/>
            <a:ext cx="2312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a:t>
            </a:r>
          </a:p>
        </p:txBody>
      </p:sp>
      <p:sp>
        <p:nvSpPr>
          <p:cNvPr id="188" name="auto"/>
          <p:cNvSpPr txBox="1"/>
          <p:nvPr/>
        </p:nvSpPr>
        <p:spPr>
          <a:xfrm>
            <a:off x="889880" y="3447951"/>
            <a:ext cx="54906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auto</a:t>
            </a:r>
          </a:p>
        </p:txBody>
      </p:sp>
      <p:sp>
        <p:nvSpPr>
          <p:cNvPr id="189" name="car"/>
          <p:cNvSpPr txBox="1"/>
          <p:nvPr/>
        </p:nvSpPr>
        <p:spPr>
          <a:xfrm>
            <a:off x="952159" y="2659996"/>
            <a:ext cx="42170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car</a:t>
            </a:r>
          </a:p>
        </p:txBody>
      </p:sp>
      <p:sp>
        <p:nvSpPr>
          <p:cNvPr id="190" name="x"/>
          <p:cNvSpPr txBox="1"/>
          <p:nvPr/>
        </p:nvSpPr>
        <p:spPr>
          <a:xfrm>
            <a:off x="2568157" y="3463479"/>
            <a:ext cx="2184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a:t>
            </a:r>
          </a:p>
        </p:txBody>
      </p:sp>
      <p:sp>
        <p:nvSpPr>
          <p:cNvPr id="191" name="Rectangle"/>
          <p:cNvSpPr/>
          <p:nvPr/>
        </p:nvSpPr>
        <p:spPr>
          <a:xfrm>
            <a:off x="7944801" y="2597389"/>
            <a:ext cx="559513" cy="2082840"/>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192" name="Desk"/>
          <p:cNvSpPr/>
          <p:nvPr/>
        </p:nvSpPr>
        <p:spPr>
          <a:xfrm>
            <a:off x="8087923" y="2806332"/>
            <a:ext cx="273269" cy="137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93" name="Desk"/>
          <p:cNvSpPr/>
          <p:nvPr/>
        </p:nvSpPr>
        <p:spPr>
          <a:xfrm rot="10800000">
            <a:off x="8087923" y="4264135"/>
            <a:ext cx="273269" cy="137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194" name="0.5"/>
          <p:cNvSpPr txBox="1"/>
          <p:nvPr/>
        </p:nvSpPr>
        <p:spPr>
          <a:xfrm>
            <a:off x="8013595" y="3053974"/>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0.5</a:t>
            </a:r>
          </a:p>
        </p:txBody>
      </p:sp>
      <p:sp>
        <p:nvSpPr>
          <p:cNvPr id="195" name="0.3"/>
          <p:cNvSpPr txBox="1"/>
          <p:nvPr/>
        </p:nvSpPr>
        <p:spPr>
          <a:xfrm>
            <a:off x="8013595" y="3463479"/>
            <a:ext cx="42192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0.3</a:t>
            </a:r>
          </a:p>
        </p:txBody>
      </p:sp>
      <p:sp>
        <p:nvSpPr>
          <p:cNvPr id="196" name="0.2"/>
          <p:cNvSpPr txBox="1"/>
          <p:nvPr/>
        </p:nvSpPr>
        <p:spPr>
          <a:xfrm>
            <a:off x="8013595" y="3875348"/>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0.2</a:t>
            </a:r>
          </a:p>
        </p:txBody>
      </p:sp>
      <p:sp>
        <p:nvSpPr>
          <p:cNvPr id="197" name="x"/>
          <p:cNvSpPr txBox="1"/>
          <p:nvPr/>
        </p:nvSpPr>
        <p:spPr>
          <a:xfrm>
            <a:off x="8690029" y="3463479"/>
            <a:ext cx="2184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a:t>
            </a:r>
          </a:p>
        </p:txBody>
      </p:sp>
      <p:sp>
        <p:nvSpPr>
          <p:cNvPr id="198" name="Line"/>
          <p:cNvSpPr/>
          <p:nvPr/>
        </p:nvSpPr>
        <p:spPr>
          <a:xfrm>
            <a:off x="4433975" y="3780841"/>
            <a:ext cx="2772793" cy="1"/>
          </a:xfrm>
          <a:prstGeom prst="line">
            <a:avLst/>
          </a:prstGeom>
          <a:ln w="25400">
            <a:solidFill>
              <a:schemeClr val="accent1"/>
            </a:solidFill>
            <a:tailEnd type="triangle"/>
          </a:ln>
        </p:spPr>
        <p:txBody>
          <a:bodyPr lIns="45718" tIns="45718" rIns="45718" bIns="45718"/>
          <a:lstStyle/>
          <a:p>
            <a:pPr/>
          </a:p>
        </p:txBody>
      </p:sp>
      <p:sp>
        <p:nvSpPr>
          <p:cNvPr id="199" name="latent semantic indexing"/>
          <p:cNvSpPr txBox="1"/>
          <p:nvPr/>
        </p:nvSpPr>
        <p:spPr>
          <a:xfrm>
            <a:off x="4650091" y="3191508"/>
            <a:ext cx="255667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latent semantic indexing</a:t>
            </a:r>
          </a:p>
        </p:txBody>
      </p:sp>
      <p:sp>
        <p:nvSpPr>
          <p:cNvPr id="200" name="Rectangle"/>
          <p:cNvSpPr/>
          <p:nvPr/>
        </p:nvSpPr>
        <p:spPr>
          <a:xfrm>
            <a:off x="9242346" y="2597389"/>
            <a:ext cx="559514" cy="2082840"/>
          </a:xfrm>
          <a:prstGeom prst="rect">
            <a:avLst/>
          </a:prstGeom>
          <a:solidFill>
            <a:schemeClr val="accent5"/>
          </a:solidFill>
          <a:ln w="12700">
            <a:miter lim="400000"/>
          </a:ln>
        </p:spPr>
        <p:txBody>
          <a:bodyPr lIns="45718" tIns="45718" rIns="45718" bIns="45718" anchor="ctr"/>
          <a:lstStyle/>
          <a:p>
            <a:pPr>
              <a:defRPr>
                <a:latin typeface="Arial"/>
                <a:ea typeface="Arial"/>
                <a:cs typeface="Arial"/>
                <a:sym typeface="Arial"/>
              </a:defRPr>
            </a:pPr>
          </a:p>
        </p:txBody>
      </p:sp>
      <p:sp>
        <p:nvSpPr>
          <p:cNvPr id="201" name="Desk"/>
          <p:cNvSpPr/>
          <p:nvPr/>
        </p:nvSpPr>
        <p:spPr>
          <a:xfrm>
            <a:off x="9385468" y="2806332"/>
            <a:ext cx="273270" cy="13729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202" name="Desk"/>
          <p:cNvSpPr/>
          <p:nvPr/>
        </p:nvSpPr>
        <p:spPr>
          <a:xfrm rot="10800000">
            <a:off x="9385468" y="4264135"/>
            <a:ext cx="273270" cy="1372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21600"/>
                </a:lnTo>
                <a:lnTo>
                  <a:pt x="572" y="21600"/>
                </a:lnTo>
                <a:lnTo>
                  <a:pt x="1077" y="4346"/>
                </a:lnTo>
                <a:cubicBezTo>
                  <a:pt x="1110" y="3370"/>
                  <a:pt x="1484" y="2704"/>
                  <a:pt x="1998" y="2704"/>
                </a:cubicBezTo>
                <a:lnTo>
                  <a:pt x="7535" y="2704"/>
                </a:lnTo>
                <a:lnTo>
                  <a:pt x="7535" y="769"/>
                </a:lnTo>
                <a:lnTo>
                  <a:pt x="14064" y="769"/>
                </a:lnTo>
                <a:lnTo>
                  <a:pt x="14064" y="2704"/>
                </a:lnTo>
                <a:lnTo>
                  <a:pt x="19602" y="2704"/>
                </a:lnTo>
                <a:cubicBezTo>
                  <a:pt x="20116" y="2704"/>
                  <a:pt x="20488" y="3370"/>
                  <a:pt x="20522" y="4346"/>
                </a:cubicBezTo>
                <a:lnTo>
                  <a:pt x="21028" y="21600"/>
                </a:lnTo>
                <a:lnTo>
                  <a:pt x="21600" y="21600"/>
                </a:lnTo>
                <a:lnTo>
                  <a:pt x="21600" y="0"/>
                </a:lnTo>
                <a:lnTo>
                  <a:pt x="0" y="0"/>
                </a:lnTo>
                <a:close/>
                <a:moveTo>
                  <a:pt x="7801" y="1300"/>
                </a:moveTo>
                <a:lnTo>
                  <a:pt x="7801" y="2704"/>
                </a:lnTo>
                <a:lnTo>
                  <a:pt x="13797" y="2704"/>
                </a:lnTo>
                <a:lnTo>
                  <a:pt x="13797" y="1300"/>
                </a:lnTo>
                <a:lnTo>
                  <a:pt x="7801" y="1300"/>
                </a:lnTo>
                <a:close/>
              </a:path>
            </a:pathLst>
          </a:custGeom>
          <a:solidFill>
            <a:srgbClr val="332C20"/>
          </a:solidFill>
          <a:ln w="25400">
            <a:solidFill>
              <a:schemeClr val="accent1"/>
            </a:solidFill>
          </a:ln>
        </p:spPr>
        <p:txBody>
          <a:bodyPr lIns="45718" tIns="45718" rIns="45718" bIns="45718" anchor="ctr"/>
          <a:lstStyle/>
          <a:p>
            <a:pPr/>
          </a:p>
        </p:txBody>
      </p:sp>
      <p:sp>
        <p:nvSpPr>
          <p:cNvPr id="203" name="0.2"/>
          <p:cNvSpPr txBox="1"/>
          <p:nvPr/>
        </p:nvSpPr>
        <p:spPr>
          <a:xfrm>
            <a:off x="9311141" y="3065179"/>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0.2</a:t>
            </a:r>
          </a:p>
        </p:txBody>
      </p:sp>
      <p:sp>
        <p:nvSpPr>
          <p:cNvPr id="204" name="0.3"/>
          <p:cNvSpPr txBox="1"/>
          <p:nvPr/>
        </p:nvSpPr>
        <p:spPr>
          <a:xfrm>
            <a:off x="9311141" y="3463479"/>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0.3</a:t>
            </a:r>
          </a:p>
        </p:txBody>
      </p:sp>
      <p:sp>
        <p:nvSpPr>
          <p:cNvPr id="205" name="0.1"/>
          <p:cNvSpPr txBox="1"/>
          <p:nvPr/>
        </p:nvSpPr>
        <p:spPr>
          <a:xfrm>
            <a:off x="9323841" y="3854630"/>
            <a:ext cx="42192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0.1</a:t>
            </a:r>
          </a:p>
        </p:txBody>
      </p:sp>
      <p:sp>
        <p:nvSpPr>
          <p:cNvPr id="206" name="Rectangle"/>
          <p:cNvSpPr/>
          <p:nvPr/>
        </p:nvSpPr>
        <p:spPr>
          <a:xfrm>
            <a:off x="903568" y="2572986"/>
            <a:ext cx="3291001" cy="446629"/>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207" name="Rectangle"/>
          <p:cNvSpPr/>
          <p:nvPr/>
        </p:nvSpPr>
        <p:spPr>
          <a:xfrm>
            <a:off x="7341953" y="3005989"/>
            <a:ext cx="3291000" cy="446629"/>
          </a:xfrm>
          <a:prstGeom prst="rect">
            <a:avLst/>
          </a:prstGeom>
          <a:ln w="25400">
            <a:solidFill>
              <a:srgbClr val="FF2600"/>
            </a:solidFill>
            <a:custDash>
              <a:ds d="200000" sp="200000"/>
            </a:custDash>
            <a:miter lim="400000"/>
          </a:ln>
        </p:spPr>
        <p:txBody>
          <a:bodyPr lIns="45718" tIns="45718" rIns="45718" bIns="45718" anchor="ctr"/>
          <a:lstStyle/>
          <a:p>
            <a:pPr>
              <a:defRPr>
                <a:solidFill>
                  <a:srgbClr val="FF2600"/>
                </a:solidFill>
              </a:defRPr>
            </a:pPr>
          </a:p>
        </p:txBody>
      </p:sp>
      <p:sp>
        <p:nvSpPr>
          <p:cNvPr id="208" name="word indexing"/>
          <p:cNvSpPr txBox="1"/>
          <p:nvPr/>
        </p:nvSpPr>
        <p:spPr>
          <a:xfrm>
            <a:off x="1159953" y="1447217"/>
            <a:ext cx="165355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word indexing</a:t>
            </a:r>
          </a:p>
        </p:txBody>
      </p:sp>
      <p:sp>
        <p:nvSpPr>
          <p:cNvPr id="209" name="latent concept indexing"/>
          <p:cNvSpPr txBox="1"/>
          <p:nvPr/>
        </p:nvSpPr>
        <p:spPr>
          <a:xfrm>
            <a:off x="8041901" y="1447217"/>
            <a:ext cx="265713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FF2600"/>
                </a:solidFill>
                <a:latin typeface="Arial"/>
                <a:ea typeface="Arial"/>
                <a:cs typeface="Arial"/>
                <a:sym typeface="Arial"/>
              </a:defRPr>
            </a:lvl1pPr>
          </a:lstStyle>
          <a:p>
            <a:pPr/>
            <a:r>
              <a:t>latent concept indexing</a:t>
            </a:r>
          </a:p>
        </p:txBody>
      </p:sp>
      <p:sp>
        <p:nvSpPr>
          <p:cNvPr id="210" name="Indexing by latent semantic analysis. Deerwester et al. 1998"/>
          <p:cNvSpPr txBox="1"/>
          <p:nvPr/>
        </p:nvSpPr>
        <p:spPr>
          <a:xfrm>
            <a:off x="435776" y="6202129"/>
            <a:ext cx="6165388" cy="31339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300"/>
              </a:lnSpc>
              <a:defRPr i="1" sz="1600">
                <a:solidFill>
                  <a:srgbClr val="000000"/>
                </a:solidFill>
                <a:latin typeface="Arial"/>
                <a:ea typeface="Arial"/>
                <a:cs typeface="Arial"/>
                <a:sym typeface="Arial"/>
              </a:defRPr>
            </a:lvl1pPr>
          </a:lstStyle>
          <a:p>
            <a:pPr/>
            <a:r>
              <a:t>Indexing by latent semantic analysis. Deerwester et al. 1998</a:t>
            </a:r>
          </a:p>
        </p:txBody>
      </p:sp>
      <p:sp>
        <p:nvSpPr>
          <p:cNvPr id="211" name="&quot;car insurance&quot;"/>
          <p:cNvSpPr txBox="1"/>
          <p:nvPr/>
        </p:nvSpPr>
        <p:spPr>
          <a:xfrm>
            <a:off x="10271404" y="3053974"/>
            <a:ext cx="163870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"car insurance"</a:t>
            </a:r>
          </a:p>
        </p:txBody>
      </p:sp>
      <p:sp>
        <p:nvSpPr>
          <p:cNvPr id="212" name="&quot;auto repair&quot;"/>
          <p:cNvSpPr txBox="1"/>
          <p:nvPr/>
        </p:nvSpPr>
        <p:spPr>
          <a:xfrm>
            <a:off x="10246561" y="3463479"/>
            <a:ext cx="142283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 "auto repair"</a:t>
            </a:r>
          </a:p>
        </p:txBody>
      </p:sp>
      <p:sp>
        <p:nvSpPr>
          <p:cNvPr id="213" name="d2=&quot;repair car&quot;"/>
          <p:cNvSpPr txBox="1"/>
          <p:nvPr/>
        </p:nvSpPr>
        <p:spPr>
          <a:xfrm>
            <a:off x="2929501" y="5566109"/>
            <a:ext cx="1619730"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d2="repair car"</a:t>
            </a:r>
          </a:p>
        </p:txBody>
      </p:sp>
      <p:sp>
        <p:nvSpPr>
          <p:cNvPr id="214" name="d1=&quot;buy insurance&quot;"/>
          <p:cNvSpPr txBox="1"/>
          <p:nvPr/>
        </p:nvSpPr>
        <p:spPr>
          <a:xfrm>
            <a:off x="706812" y="5566109"/>
            <a:ext cx="207748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d1="buy insurance"</a:t>
            </a:r>
          </a:p>
        </p:txBody>
      </p:sp>
      <p:sp>
        <p:nvSpPr>
          <p:cNvPr id="215" name="d2=&quot;repair car&quot;"/>
          <p:cNvSpPr txBox="1"/>
          <p:nvPr/>
        </p:nvSpPr>
        <p:spPr>
          <a:xfrm>
            <a:off x="9035733" y="5039286"/>
            <a:ext cx="161973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d2="repair car"</a:t>
            </a:r>
          </a:p>
        </p:txBody>
      </p:sp>
      <p:sp>
        <p:nvSpPr>
          <p:cNvPr id="216" name="d1=&quot;buy insurance&quot;"/>
          <p:cNvSpPr txBox="1"/>
          <p:nvPr/>
        </p:nvSpPr>
        <p:spPr>
          <a:xfrm>
            <a:off x="6732020" y="5039286"/>
            <a:ext cx="207748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d1="buy insurance"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6" grpId="1"/>
      <p:bldP build="whole" bldLvl="1" animBg="1" rev="0" advAuto="0" spid="207" grpId="2"/>
    </p:bldLst>
  </p:timing>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0" name="Population-based training [Jaderberg et al. 2017]"/>
          <p:cNvSpPr txBox="1"/>
          <p:nvPr>
            <p:ph type="title" idx="4294967295"/>
          </p:nvPr>
        </p:nvSpPr>
        <p:spPr>
          <a:xfrm>
            <a:off x="558623" y="506308"/>
            <a:ext cx="10550770" cy="657449"/>
          </a:xfrm>
          <a:prstGeom prst="rect">
            <a:avLst/>
          </a:prstGeom>
        </p:spPr>
        <p:txBody>
          <a:bodyPr lIns="45719" tIns="45719" rIns="45719" bIns="45719" anchor="t"/>
          <a:lstStyle/>
          <a:p>
            <a:pPr algn="l" defTabSz="846666">
              <a:defRPr b="1" sz="3000">
                <a:latin typeface="Arial"/>
                <a:ea typeface="Arial"/>
                <a:cs typeface="Arial"/>
                <a:sym typeface="Arial"/>
              </a:defRPr>
            </a:pPr>
            <a:r>
              <a:t>Population-based training [</a:t>
            </a:r>
            <a:r>
              <a:rPr u="sng">
                <a:solidFill>
                  <a:srgbClr val="0000FF"/>
                </a:solidFill>
                <a:uFill>
                  <a:solidFill>
                    <a:srgbClr val="0000FF"/>
                  </a:solidFill>
                </a:uFill>
                <a:hlinkClick r:id="rId2" invalidUrl="" action="" tgtFrame="" tooltip="" history="1" highlightClick="0" endSnd="0"/>
              </a:rPr>
              <a:t>Jaderberg</a:t>
            </a:r>
            <a:r>
              <a:t> et al. 2017]</a:t>
            </a:r>
          </a:p>
        </p:txBody>
      </p:sp>
      <p:sp>
        <p:nvSpPr>
          <p:cNvPr id="1261" name="Evolutionary algorithm for hyperparameter optimization"/>
          <p:cNvSpPr txBox="1"/>
          <p:nvPr>
            <p:ph type="body" idx="4294967295"/>
          </p:nvPr>
        </p:nvSpPr>
        <p:spPr>
          <a:xfrm>
            <a:off x="650893" y="1357102"/>
            <a:ext cx="11040723" cy="4994590"/>
          </a:xfrm>
          <a:prstGeom prst="rect">
            <a:avLst/>
          </a:prstGeom>
        </p:spPr>
        <p:txBody>
          <a:bodyPr lIns="45719" tIns="45719" rIns="45719" bIns="45719"/>
          <a:lstStyle>
            <a:lvl1pPr marL="441157" indent="-441157" defTabSz="846666">
              <a:lnSpc>
                <a:spcPts val="5400"/>
              </a:lnSpc>
              <a:spcBef>
                <a:spcPts val="0"/>
              </a:spcBef>
              <a:buFontTx/>
              <a:defRPr sz="2400">
                <a:latin typeface="Arial"/>
                <a:ea typeface="Arial"/>
                <a:cs typeface="Arial"/>
                <a:sym typeface="Arial"/>
              </a:defRPr>
            </a:lvl1pPr>
          </a:lstStyle>
          <a:p>
            <a:pPr/>
            <a:r>
              <a:t>Evolutionary algorithm for hyperparameter optimization</a:t>
            </a:r>
          </a:p>
        </p:txBody>
      </p:sp>
      <p:pic>
        <p:nvPicPr>
          <p:cNvPr id="1262" name="Image" descr="Image"/>
          <p:cNvPicPr>
            <a:picLocks noChangeAspect="1"/>
          </p:cNvPicPr>
          <p:nvPr/>
        </p:nvPicPr>
        <p:blipFill>
          <a:blip r:embed="rId3">
            <a:extLst/>
          </a:blip>
          <a:stretch>
            <a:fillRect/>
          </a:stretch>
        </p:blipFill>
        <p:spPr>
          <a:xfrm>
            <a:off x="1915561" y="2089241"/>
            <a:ext cx="9078570" cy="4083236"/>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64" name="Summary"/>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Summary</a:t>
            </a:r>
          </a:p>
        </p:txBody>
      </p:sp>
      <p:sp>
        <p:nvSpPr>
          <p:cNvPr id="1265" name="Neural language models can help with the sparsity problem of n-gram language model…"/>
          <p:cNvSpPr txBox="1"/>
          <p:nvPr>
            <p:ph type="body" idx="4294967295"/>
          </p:nvPr>
        </p:nvSpPr>
        <p:spPr>
          <a:xfrm>
            <a:off x="467211" y="1496793"/>
            <a:ext cx="11407363" cy="3998267"/>
          </a:xfrm>
          <a:prstGeom prst="rect">
            <a:avLst/>
          </a:prstGeom>
        </p:spPr>
        <p:txBody>
          <a:bodyPr lIns="45719" tIns="45719" rIns="45719" bIns="45719"/>
          <a:lstStyle/>
          <a:p>
            <a:pPr marL="342899" indent="-342899" defTabSz="914400">
              <a:spcBef>
                <a:spcPts val="700"/>
              </a:spcBef>
              <a:defRPr sz="2300">
                <a:latin typeface="Arial"/>
                <a:ea typeface="Arial"/>
                <a:cs typeface="Arial"/>
                <a:sym typeface="Arial"/>
              </a:defRPr>
            </a:pPr>
            <a:r>
              <a:t>Neural language models can help with the sparsity problem of n-gram language model</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RNN is better than NNLM because it can capture sequence of any lengths</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Word embedding can be used for improving the initialization of RNN</a:t>
            </a:r>
          </a:p>
          <a:p>
            <a:pPr marL="342899" indent="-342899" defTabSz="914400">
              <a:spcBef>
                <a:spcPts val="700"/>
              </a:spcBef>
              <a:defRPr sz="2300">
                <a:latin typeface="Arial"/>
                <a:ea typeface="Arial"/>
                <a:cs typeface="Arial"/>
                <a:sym typeface="Arial"/>
              </a:defRPr>
            </a:pPr>
          </a:p>
          <a:p>
            <a:pPr marL="342899" indent="-342899" defTabSz="914400">
              <a:spcBef>
                <a:spcPts val="700"/>
              </a:spcBef>
              <a:defRPr sz="2300">
                <a:latin typeface="Arial"/>
                <a:ea typeface="Arial"/>
                <a:cs typeface="Arial"/>
                <a:sym typeface="Arial"/>
              </a:defRPr>
            </a:pPr>
            <a:r>
              <a:t>RNN suffer from the vanishing gradient problem, the problem is alleviated using LSTM/GRU</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ingular value decomposition (matrix factorization)"/>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Singular value decomposition (matrix factorization)</a:t>
            </a:r>
          </a:p>
        </p:txBody>
      </p:sp>
      <p:sp>
        <p:nvSpPr>
          <p:cNvPr id="221"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222" name="For a matrix A             , approximate A with a singular value decomposition (SVD):…"/>
          <p:cNvSpPr txBox="1"/>
          <p:nvPr>
            <p:ph type="body" idx="4294967295"/>
          </p:nvPr>
        </p:nvSpPr>
        <p:spPr>
          <a:xfrm>
            <a:off x="631530" y="1544531"/>
            <a:ext cx="11040724" cy="4994590"/>
          </a:xfrm>
          <a:prstGeom prst="rect">
            <a:avLst/>
          </a:prstGeom>
        </p:spPr>
        <p:txBody>
          <a:bodyPr lIns="45719" tIns="45719" rIns="45719" bIns="45719"/>
          <a:lstStyle/>
          <a:p>
            <a:pPr marL="342900" indent="-342900" defTabSz="457200">
              <a:spcBef>
                <a:spcPts val="500"/>
              </a:spcBef>
              <a:defRPr sz="2400">
                <a:latin typeface="Arial"/>
                <a:ea typeface="Arial"/>
                <a:cs typeface="Arial"/>
                <a:sym typeface="Arial"/>
              </a:defRPr>
            </a:pPr>
            <a:r>
              <a:t>For a matrix A             , approximate A with a singular value decomposition (SVD): </a:t>
            </a:r>
          </a:p>
          <a:p>
            <a:pPr marL="342900" indent="-342900" defTabSz="457200">
              <a:spcBef>
                <a:spcPts val="500"/>
              </a:spcBef>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r>
              <a:t>U: V x r</a:t>
            </a:r>
          </a:p>
          <a:p>
            <a:pPr marL="342900" indent="-342900" defTabSz="457200">
              <a:spcBef>
                <a:spcPts val="500"/>
              </a:spcBef>
              <a:defRPr sz="2400">
                <a:latin typeface="Arial"/>
                <a:ea typeface="Arial"/>
                <a:cs typeface="Arial"/>
                <a:sym typeface="Arial"/>
              </a:defRPr>
            </a:pPr>
            <a:r>
              <a:t>V: r x D</a:t>
            </a:r>
          </a:p>
          <a:p>
            <a:pPr marL="342900" indent="-342900" defTabSz="457200">
              <a:spcBef>
                <a:spcPts val="500"/>
              </a:spcBef>
              <a:defRPr sz="2400">
                <a:latin typeface="Arial"/>
                <a:ea typeface="Arial"/>
                <a:cs typeface="Arial"/>
                <a:sym typeface="Arial"/>
              </a:defRPr>
            </a:pPr>
            <a:r>
              <a:t>Sigma: r x r</a:t>
            </a:r>
          </a:p>
        </p:txBody>
      </p:sp>
      <p:pic>
        <p:nvPicPr>
          <p:cNvPr id="223" name="Sigma=_operatorn.pdf" descr="Sigma=_operatorn.pdf"/>
          <p:cNvPicPr>
            <a:picLocks noChangeAspect="1"/>
          </p:cNvPicPr>
          <p:nvPr/>
        </p:nvPicPr>
        <p:blipFill>
          <a:blip r:embed="rId3">
            <a:extLst/>
          </a:blip>
          <a:stretch>
            <a:fillRect/>
          </a:stretch>
        </p:blipFill>
        <p:spPr>
          <a:xfrm>
            <a:off x="4559423" y="5333471"/>
            <a:ext cx="2205645" cy="275707"/>
          </a:xfrm>
          <a:prstGeom prst="rect">
            <a:avLst/>
          </a:prstGeom>
          <a:ln w="12700">
            <a:miter lim="400000"/>
          </a:ln>
        </p:spPr>
      </p:pic>
      <p:pic>
        <p:nvPicPr>
          <p:cNvPr id="224" name="latex-image-1.pdf" descr="latex-image-1.pdf"/>
          <p:cNvPicPr>
            <a:picLocks noChangeAspect="1"/>
          </p:cNvPicPr>
          <p:nvPr/>
        </p:nvPicPr>
        <p:blipFill>
          <a:blip r:embed="rId4">
            <a:extLst/>
          </a:blip>
          <a:stretch>
            <a:fillRect/>
          </a:stretch>
        </p:blipFill>
        <p:spPr>
          <a:xfrm>
            <a:off x="3041389" y="1579449"/>
            <a:ext cx="1027353" cy="252628"/>
          </a:xfrm>
          <a:prstGeom prst="rect">
            <a:avLst/>
          </a:prstGeom>
          <a:ln w="12700">
            <a:miter lim="400000"/>
          </a:ln>
        </p:spPr>
      </p:pic>
      <p:pic>
        <p:nvPicPr>
          <p:cNvPr id="225" name="Image" descr="Image"/>
          <p:cNvPicPr>
            <a:picLocks noChangeAspect="1"/>
          </p:cNvPicPr>
          <p:nvPr/>
        </p:nvPicPr>
        <p:blipFill>
          <a:blip r:embed="rId5">
            <a:extLst/>
          </a:blip>
          <a:stretch>
            <a:fillRect/>
          </a:stretch>
        </p:blipFill>
        <p:spPr>
          <a:xfrm>
            <a:off x="4649294" y="2700980"/>
            <a:ext cx="2369124" cy="46002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Low dimensional vector representation of words"/>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Low dimensional vector representation of words</a:t>
            </a:r>
          </a:p>
        </p:txBody>
      </p:sp>
      <p:sp>
        <p:nvSpPr>
          <p:cNvPr id="230"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231" name="Axes are concepts, also called principal components (PCA)"/>
          <p:cNvSpPr txBox="1"/>
          <p:nvPr>
            <p:ph type="body" idx="4294967295"/>
          </p:nvPr>
        </p:nvSpPr>
        <p:spPr>
          <a:xfrm>
            <a:off x="631530" y="1544531"/>
            <a:ext cx="11040724" cy="4994590"/>
          </a:xfrm>
          <a:prstGeom prst="rect">
            <a:avLst/>
          </a:prstGeom>
        </p:spPr>
        <p:txBody>
          <a:bodyPr lIns="45719" tIns="45719" rIns="45719" bIns="45719"/>
          <a:lstStyle>
            <a:lvl1pPr marL="342900" indent="-342900" defTabSz="457200">
              <a:spcBef>
                <a:spcPts val="500"/>
              </a:spcBef>
              <a:defRPr sz="2400">
                <a:latin typeface="Arial"/>
                <a:ea typeface="Arial"/>
                <a:cs typeface="Arial"/>
                <a:sym typeface="Arial"/>
              </a:defRPr>
            </a:lvl1pPr>
          </a:lstStyle>
          <a:p>
            <a:pPr/>
            <a:r>
              <a:t>Axes are concepts, also called principal components (PCA)</a:t>
            </a:r>
          </a:p>
        </p:txBody>
      </p:sp>
      <p:pic>
        <p:nvPicPr>
          <p:cNvPr id="232" name="Image" descr="Image"/>
          <p:cNvPicPr>
            <a:picLocks noChangeAspect="1"/>
          </p:cNvPicPr>
          <p:nvPr/>
        </p:nvPicPr>
        <p:blipFill>
          <a:blip r:embed="rId3">
            <a:extLst/>
          </a:blip>
          <a:stretch>
            <a:fillRect/>
          </a:stretch>
        </p:blipFill>
        <p:spPr>
          <a:xfrm>
            <a:off x="3245311" y="2418169"/>
            <a:ext cx="4833869" cy="3707862"/>
          </a:xfrm>
          <a:prstGeom prst="rect">
            <a:avLst/>
          </a:prstGeom>
          <a:ln w="12700">
            <a:miter lim="400000"/>
          </a:ln>
        </p:spPr>
      </p:pic>
      <p:sp>
        <p:nvSpPr>
          <p:cNvPr id="233" name="Rectangle"/>
          <p:cNvSpPr/>
          <p:nvPr/>
        </p:nvSpPr>
        <p:spPr>
          <a:xfrm>
            <a:off x="6007910" y="2844639"/>
            <a:ext cx="1198360" cy="218987"/>
          </a:xfrm>
          <a:prstGeom prst="rect">
            <a:avLst/>
          </a:prstGeom>
          <a:solidFill>
            <a:srgbClr val="FFFFFF"/>
          </a:solidFill>
          <a:ln w="12700">
            <a:miter lim="400000"/>
          </a:ln>
        </p:spPr>
        <p:txBody>
          <a:bodyPr lIns="45718" tIns="45718" rIns="45718" bIns="45718" anchor="ctr"/>
          <a:lstStyle/>
          <a:p>
            <a:pPr/>
          </a:p>
        </p:txBody>
      </p:sp>
      <p:sp>
        <p:nvSpPr>
          <p:cNvPr id="234" name="Rectangle"/>
          <p:cNvSpPr/>
          <p:nvPr/>
        </p:nvSpPr>
        <p:spPr>
          <a:xfrm>
            <a:off x="3471253" y="3164071"/>
            <a:ext cx="1514137" cy="218986"/>
          </a:xfrm>
          <a:prstGeom prst="rect">
            <a:avLst/>
          </a:prstGeom>
          <a:solidFill>
            <a:srgbClr val="FFFFFF"/>
          </a:solidFill>
          <a:ln w="12700">
            <a:miter lim="400000"/>
          </a:ln>
        </p:spPr>
        <p:txBody>
          <a:bodyPr lIns="45718" tIns="45718" rIns="45718" bIns="45718" anchor="ctr"/>
          <a:lstStyle/>
          <a:p>
            <a:pPr/>
          </a:p>
        </p:txBody>
      </p:sp>
      <p:sp>
        <p:nvSpPr>
          <p:cNvPr id="235" name="Rectangle"/>
          <p:cNvSpPr/>
          <p:nvPr/>
        </p:nvSpPr>
        <p:spPr>
          <a:xfrm>
            <a:off x="4547824" y="2369425"/>
            <a:ext cx="675974" cy="218987"/>
          </a:xfrm>
          <a:prstGeom prst="rect">
            <a:avLst/>
          </a:prstGeom>
          <a:solidFill>
            <a:srgbClr val="FFFFFF"/>
          </a:solidFill>
          <a:ln w="12700">
            <a:miter lim="400000"/>
          </a:ln>
        </p:spPr>
        <p:txBody>
          <a:bodyPr lIns="45718" tIns="45718" rIns="45718" bIns="45718" anchor="ctr"/>
          <a:lstStyle/>
          <a:p>
            <a:pPr/>
          </a:p>
        </p:txBody>
      </p:sp>
      <p:sp>
        <p:nvSpPr>
          <p:cNvPr id="236" name="Rectangle"/>
          <p:cNvSpPr/>
          <p:nvPr/>
        </p:nvSpPr>
        <p:spPr>
          <a:xfrm>
            <a:off x="4138041" y="5818401"/>
            <a:ext cx="675974" cy="218986"/>
          </a:xfrm>
          <a:prstGeom prst="rect">
            <a:avLst/>
          </a:prstGeom>
          <a:solidFill>
            <a:srgbClr val="FFFFFF"/>
          </a:solidFill>
          <a:ln w="12700">
            <a:miter lim="400000"/>
          </a:ln>
        </p:spPr>
        <p:txBody>
          <a:bodyPr lIns="45718" tIns="45718" rIns="45718" bIns="45718" anchor="ctr"/>
          <a:lstStyle/>
          <a:p>
            <a:pPr/>
          </a:p>
        </p:txBody>
      </p:sp>
      <p:sp>
        <p:nvSpPr>
          <p:cNvPr id="237" name="Rectangle"/>
          <p:cNvSpPr/>
          <p:nvPr/>
        </p:nvSpPr>
        <p:spPr>
          <a:xfrm>
            <a:off x="7060362" y="4942731"/>
            <a:ext cx="675973" cy="218987"/>
          </a:xfrm>
          <a:prstGeom prst="rect">
            <a:avLst/>
          </a:prstGeom>
          <a:solidFill>
            <a:srgbClr val="FFFFFF"/>
          </a:solidFill>
          <a:ln w="12700">
            <a:miter lim="400000"/>
          </a:ln>
        </p:spPr>
        <p:txBody>
          <a:bodyPr lIns="45718" tIns="45718" rIns="45718" bIns="45718" anchor="ctr"/>
          <a:lstStyle/>
          <a:p>
            <a:pPr/>
          </a:p>
        </p:txBody>
      </p:sp>
      <p:sp>
        <p:nvSpPr>
          <p:cNvPr id="238" name="“auto repair”"/>
          <p:cNvSpPr txBox="1"/>
          <p:nvPr/>
        </p:nvSpPr>
        <p:spPr>
          <a:xfrm>
            <a:off x="6569745" y="2889079"/>
            <a:ext cx="134927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“auto repair”</a:t>
            </a:r>
          </a:p>
        </p:txBody>
      </p:sp>
      <p:sp>
        <p:nvSpPr>
          <p:cNvPr id="239" name="“auto” = [0,0,1,0,0,0]"/>
          <p:cNvSpPr txBox="1"/>
          <p:nvPr/>
        </p:nvSpPr>
        <p:spPr>
          <a:xfrm>
            <a:off x="7908236" y="4755224"/>
            <a:ext cx="2169241"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“auto” = [0,0,1,0,0,0]</a:t>
            </a:r>
          </a:p>
        </p:txBody>
      </p:sp>
      <p:sp>
        <p:nvSpPr>
          <p:cNvPr id="240" name="“car insurance”"/>
          <p:cNvSpPr txBox="1"/>
          <p:nvPr/>
        </p:nvSpPr>
        <p:spPr>
          <a:xfrm>
            <a:off x="2810218" y="3866496"/>
            <a:ext cx="162866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“car insurance”</a:t>
            </a:r>
          </a:p>
        </p:txBody>
      </p:sp>
      <p:sp>
        <p:nvSpPr>
          <p:cNvPr id="241" name="“car” = [1,0,0,0,0,0]"/>
          <p:cNvSpPr txBox="1"/>
          <p:nvPr/>
        </p:nvSpPr>
        <p:spPr>
          <a:xfrm>
            <a:off x="3576863" y="6052268"/>
            <a:ext cx="204188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“car” = [1,0,0,0,0,0]</a:t>
            </a:r>
          </a:p>
        </p:txBody>
      </p:sp>
      <p:sp>
        <p:nvSpPr>
          <p:cNvPr id="242" name="Rectangle"/>
          <p:cNvSpPr/>
          <p:nvPr/>
        </p:nvSpPr>
        <p:spPr>
          <a:xfrm>
            <a:off x="3793690" y="3661142"/>
            <a:ext cx="675974" cy="218987"/>
          </a:xfrm>
          <a:prstGeom prst="rect">
            <a:avLst/>
          </a:prstGeom>
          <a:solidFill>
            <a:srgbClr val="FFFFFF"/>
          </a:solidFill>
          <a:ln w="12700">
            <a:miter lim="400000"/>
          </a:ln>
        </p:spPr>
        <p:txBody>
          <a:bodyPr lIns="45718" tIns="45718" rIns="45718" bIns="45718" anchor="ctr"/>
          <a:lstStyle/>
          <a:p>
            <a:pPr/>
          </a:p>
        </p:txBody>
      </p:sp>
      <p:sp>
        <p:nvSpPr>
          <p:cNvPr id="243" name="Rectangle"/>
          <p:cNvSpPr/>
          <p:nvPr/>
        </p:nvSpPr>
        <p:spPr>
          <a:xfrm>
            <a:off x="6269103" y="3319507"/>
            <a:ext cx="675974" cy="218986"/>
          </a:xfrm>
          <a:prstGeom prst="rect">
            <a:avLst/>
          </a:prstGeom>
          <a:solidFill>
            <a:srgbClr val="FFFFFF"/>
          </a:solidFill>
          <a:ln w="12700">
            <a:miter lim="400000"/>
          </a:ln>
        </p:spPr>
        <p:txBody>
          <a:bodyPr lIns="45718" tIns="45718" rIns="45718" bIns="45718" anchor="ctr"/>
          <a:lstStyle/>
          <a:p>
            <a:pPr/>
          </a:p>
        </p:txBody>
      </p:sp>
      <p:sp>
        <p:nvSpPr>
          <p:cNvPr id="244" name="“money” = [0,0,0,1,0,0]"/>
          <p:cNvSpPr txBox="1"/>
          <p:nvPr/>
        </p:nvSpPr>
        <p:spPr>
          <a:xfrm>
            <a:off x="5522469" y="2077466"/>
            <a:ext cx="241045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“money” = [0,0,0,1,0,0]</a:t>
            </a:r>
          </a:p>
        </p:txBody>
      </p:sp>
      <p:sp>
        <p:nvSpPr>
          <p:cNvPr id="245" name="d1"/>
          <p:cNvSpPr txBox="1"/>
          <p:nvPr/>
        </p:nvSpPr>
        <p:spPr>
          <a:xfrm>
            <a:off x="7350762" y="4209616"/>
            <a:ext cx="35841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d1</a:t>
            </a:r>
          </a:p>
        </p:txBody>
      </p:sp>
      <p:sp>
        <p:nvSpPr>
          <p:cNvPr id="246" name="d2"/>
          <p:cNvSpPr txBox="1"/>
          <p:nvPr/>
        </p:nvSpPr>
        <p:spPr>
          <a:xfrm>
            <a:off x="3851948" y="5146854"/>
            <a:ext cx="358412"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d2</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Latent semantic indexing"/>
          <p:cNvSpPr txBox="1"/>
          <p:nvPr>
            <p:ph type="title" idx="4294967295"/>
          </p:nvPr>
        </p:nvSpPr>
        <p:spPr>
          <a:xfrm>
            <a:off x="386860" y="528637"/>
            <a:ext cx="10550771" cy="657450"/>
          </a:xfrm>
          <a:prstGeom prst="rect">
            <a:avLst/>
          </a:prstGeom>
        </p:spPr>
        <p:txBody>
          <a:bodyPr lIns="45719" tIns="45719" rIns="45719" bIns="45719" anchor="t"/>
          <a:lstStyle>
            <a:lvl1pPr algn="l" defTabSz="457200">
              <a:defRPr b="1" sz="3000">
                <a:latin typeface="Arial"/>
                <a:ea typeface="Arial"/>
                <a:cs typeface="Arial"/>
                <a:sym typeface="Arial"/>
              </a:defRPr>
            </a:lvl1pPr>
          </a:lstStyle>
          <a:p>
            <a:pPr/>
            <a:r>
              <a:t>Latent semantic indexing</a:t>
            </a:r>
          </a:p>
        </p:txBody>
      </p:sp>
      <p:sp>
        <p:nvSpPr>
          <p:cNvPr id="251"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252" name="Uses statistically derived conceptual indices instead of individual word indexing for retrieval…"/>
          <p:cNvSpPr txBox="1"/>
          <p:nvPr>
            <p:ph type="body" idx="4294967295"/>
          </p:nvPr>
        </p:nvSpPr>
        <p:spPr>
          <a:xfrm>
            <a:off x="631530" y="1544531"/>
            <a:ext cx="11040724" cy="4994590"/>
          </a:xfrm>
          <a:prstGeom prst="rect">
            <a:avLst/>
          </a:prstGeom>
        </p:spPr>
        <p:txBody>
          <a:bodyPr lIns="45719" tIns="45719" rIns="45719" bIns="45719"/>
          <a:lstStyle/>
          <a:p>
            <a:pPr marL="342900" indent="-342900" defTabSz="457200">
              <a:spcBef>
                <a:spcPts val="500"/>
              </a:spcBef>
              <a:defRPr sz="2400">
                <a:latin typeface="Arial"/>
                <a:ea typeface="Arial"/>
                <a:cs typeface="Arial"/>
                <a:sym typeface="Arial"/>
              </a:defRPr>
            </a:pPr>
            <a:r>
              <a:t>Uses statistically derived </a:t>
            </a:r>
            <a:r>
              <a:rPr b="1">
                <a:solidFill>
                  <a:srgbClr val="FF2600"/>
                </a:solidFill>
              </a:rPr>
              <a:t>conceptual indices</a:t>
            </a:r>
            <a:r>
              <a:t> instead of individual word indexing for retrieval </a:t>
            </a:r>
          </a:p>
          <a:p>
            <a:pPr marL="342900" indent="-342900" defTabSz="457200">
              <a:spcBef>
                <a:spcPts val="500"/>
              </a:spcBef>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r>
              <a:t>Assumes that there is some underlying or latent structure in word usage that is obscured by variability in word choice </a:t>
            </a:r>
          </a:p>
          <a:p>
            <a:pPr marL="342900" indent="-342900" defTabSz="457200">
              <a:spcBef>
                <a:spcPts val="500"/>
              </a:spcBef>
              <a:defRPr sz="2400">
                <a:latin typeface="Arial"/>
                <a:ea typeface="Arial"/>
                <a:cs typeface="Arial"/>
                <a:sym typeface="Arial"/>
              </a:defRPr>
            </a:pPr>
          </a:p>
          <a:p>
            <a:pPr marL="342900" indent="-342900" defTabSz="457200">
              <a:spcBef>
                <a:spcPts val="500"/>
              </a:spcBef>
              <a:defRPr sz="2400">
                <a:latin typeface="Arial"/>
                <a:ea typeface="Arial"/>
                <a:cs typeface="Arial"/>
                <a:sym typeface="Arial"/>
              </a:defRPr>
            </a:pPr>
            <a:r>
              <a:t>Key idea: instead of representing documents and queries as vectors in a</a:t>
            </a:r>
            <a:r>
              <a:rPr b="1">
                <a:solidFill>
                  <a:srgbClr val="FF2600"/>
                </a:solidFill>
              </a:rPr>
              <a:t> low dimensional space</a:t>
            </a:r>
            <a:r>
              <a:t> of terms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